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16" r:id="rId2"/>
  </p:sldMasterIdLst>
  <p:notesMasterIdLst>
    <p:notesMasterId r:id="rId20"/>
  </p:notesMasterIdLst>
  <p:handoutMasterIdLst>
    <p:handoutMasterId r:id="rId21"/>
  </p:handoutMasterIdLst>
  <p:sldIdLst>
    <p:sldId id="277" r:id="rId3"/>
    <p:sldId id="430" r:id="rId4"/>
    <p:sldId id="424" r:id="rId5"/>
    <p:sldId id="425" r:id="rId6"/>
    <p:sldId id="426" r:id="rId7"/>
    <p:sldId id="418" r:id="rId8"/>
    <p:sldId id="427" r:id="rId9"/>
    <p:sldId id="421" r:id="rId10"/>
    <p:sldId id="388" r:id="rId11"/>
    <p:sldId id="428" r:id="rId12"/>
    <p:sldId id="429" r:id="rId13"/>
    <p:sldId id="382" r:id="rId14"/>
    <p:sldId id="413" r:id="rId15"/>
    <p:sldId id="407" r:id="rId16"/>
    <p:sldId id="419" r:id="rId17"/>
    <p:sldId id="431" r:id="rId18"/>
    <p:sldId id="432" r:id="rId19"/>
  </p:sldIdLst>
  <p:sldSz cx="9144000" cy="6858000" type="screen4x3"/>
  <p:notesSz cx="9906000" cy="67945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3399"/>
    <a:srgbClr val="666699"/>
    <a:srgbClr val="3333FF"/>
    <a:srgbClr val="0033CC"/>
    <a:srgbClr val="000099"/>
    <a:srgbClr val="660033"/>
    <a:srgbClr val="FF9966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64" autoAdjust="0"/>
    <p:restoredTop sz="94533" autoAdjust="0"/>
  </p:normalViewPr>
  <p:slideViewPr>
    <p:cSldViewPr>
      <p:cViewPr>
        <p:scale>
          <a:sx n="90" d="100"/>
          <a:sy n="90" d="100"/>
        </p:scale>
        <p:origin x="336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cjhj\Leonardo\Report%202\u&#229;%20fordelt%20p&#229;%20uud%201950%202005.xlsb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cjhj\Leonardo\Report%202\u&#229;%20fordelt%20p&#229;%20uud%201950%202005.xlsb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cjhj\Leonardo\Report%202\Figur%204%20Andel%20af%20elever%20hvis%20for&#230;ldre%20har%20en%20videreg&#229;ende%20uddannelse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/>
              <a:t>Enrolment of students in higher education 1991-2013 in Denmark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Ark1!$A$7</c:f>
              <c:strCache>
                <c:ptCount val="1"/>
                <c:pt idx="0">
                  <c:v>total </c:v>
                </c:pt>
              </c:strCache>
            </c:strRef>
          </c:tx>
          <c:marker>
            <c:symbol val="none"/>
          </c:marker>
          <c:cat>
            <c:numRef>
              <c:f>Ark1!$B$3:$X$3</c:f>
              <c:numCache>
                <c:formatCode>General</c:formatCode>
                <c:ptCount val="2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</c:numCache>
            </c:numRef>
          </c:cat>
          <c:val>
            <c:numRef>
              <c:f>Ark1!$B$7:$X$7</c:f>
              <c:numCache>
                <c:formatCode>General</c:formatCode>
                <c:ptCount val="23"/>
                <c:pt idx="0">
                  <c:v>36211</c:v>
                </c:pt>
                <c:pt idx="1">
                  <c:v>36721</c:v>
                </c:pt>
                <c:pt idx="2">
                  <c:v>34797</c:v>
                </c:pt>
                <c:pt idx="3">
                  <c:v>37055</c:v>
                </c:pt>
                <c:pt idx="4">
                  <c:v>37297</c:v>
                </c:pt>
                <c:pt idx="5">
                  <c:v>38394</c:v>
                </c:pt>
                <c:pt idx="6">
                  <c:v>39484</c:v>
                </c:pt>
                <c:pt idx="7">
                  <c:v>41868</c:v>
                </c:pt>
                <c:pt idx="8">
                  <c:v>44046</c:v>
                </c:pt>
                <c:pt idx="9">
                  <c:v>48365</c:v>
                </c:pt>
                <c:pt idx="10">
                  <c:v>47515</c:v>
                </c:pt>
                <c:pt idx="11">
                  <c:v>47218</c:v>
                </c:pt>
                <c:pt idx="12">
                  <c:v>46064</c:v>
                </c:pt>
                <c:pt idx="13">
                  <c:v>45070</c:v>
                </c:pt>
                <c:pt idx="14">
                  <c:v>43859</c:v>
                </c:pt>
                <c:pt idx="15">
                  <c:v>43100</c:v>
                </c:pt>
                <c:pt idx="16">
                  <c:v>43651</c:v>
                </c:pt>
                <c:pt idx="17">
                  <c:v>44774</c:v>
                </c:pt>
                <c:pt idx="18">
                  <c:v>52142</c:v>
                </c:pt>
                <c:pt idx="19">
                  <c:v>57936</c:v>
                </c:pt>
                <c:pt idx="20">
                  <c:v>59848</c:v>
                </c:pt>
                <c:pt idx="21">
                  <c:v>63393</c:v>
                </c:pt>
                <c:pt idx="22">
                  <c:v>68213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Ark1!$A$5</c:f>
              <c:strCache>
                <c:ptCount val="1"/>
                <c:pt idx="0">
                  <c:v>Bach.</c:v>
                </c:pt>
              </c:strCache>
            </c:strRef>
          </c:tx>
          <c:marker>
            <c:symbol val="none"/>
          </c:marker>
          <c:cat>
            <c:numRef>
              <c:f>Ark1!$B$3:$X$3</c:f>
              <c:numCache>
                <c:formatCode>General</c:formatCode>
                <c:ptCount val="2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</c:numCache>
            </c:numRef>
          </c:cat>
          <c:val>
            <c:numRef>
              <c:f>Ark1!$B$5:$X$5</c:f>
              <c:numCache>
                <c:formatCode>0</c:formatCode>
                <c:ptCount val="23"/>
                <c:pt idx="0">
                  <c:v>14850</c:v>
                </c:pt>
                <c:pt idx="1">
                  <c:v>14184</c:v>
                </c:pt>
                <c:pt idx="2">
                  <c:v>16710</c:v>
                </c:pt>
                <c:pt idx="3">
                  <c:v>17836</c:v>
                </c:pt>
                <c:pt idx="4">
                  <c:v>18675</c:v>
                </c:pt>
                <c:pt idx="5">
                  <c:v>19076</c:v>
                </c:pt>
                <c:pt idx="6">
                  <c:v>19321</c:v>
                </c:pt>
                <c:pt idx="7">
                  <c:v>20519</c:v>
                </c:pt>
                <c:pt idx="8">
                  <c:v>20854</c:v>
                </c:pt>
                <c:pt idx="9">
                  <c:v>21704</c:v>
                </c:pt>
                <c:pt idx="10">
                  <c:v>22314</c:v>
                </c:pt>
                <c:pt idx="11">
                  <c:v>22287</c:v>
                </c:pt>
                <c:pt idx="12">
                  <c:v>21848</c:v>
                </c:pt>
                <c:pt idx="13">
                  <c:v>21512</c:v>
                </c:pt>
                <c:pt idx="14">
                  <c:v>20267</c:v>
                </c:pt>
                <c:pt idx="15">
                  <c:v>20147</c:v>
                </c:pt>
                <c:pt idx="16">
                  <c:v>19823</c:v>
                </c:pt>
                <c:pt idx="17">
                  <c:v>18926</c:v>
                </c:pt>
                <c:pt idx="18">
                  <c:v>22565</c:v>
                </c:pt>
                <c:pt idx="19">
                  <c:v>25832</c:v>
                </c:pt>
                <c:pt idx="20">
                  <c:v>27379</c:v>
                </c:pt>
                <c:pt idx="21">
                  <c:v>29079</c:v>
                </c:pt>
                <c:pt idx="22">
                  <c:v>29894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Ark1!$A$6</c:f>
              <c:strCache>
                <c:ptCount val="1"/>
                <c:pt idx="0">
                  <c:v>Master </c:v>
                </c:pt>
              </c:strCache>
            </c:strRef>
          </c:tx>
          <c:marker>
            <c:symbol val="none"/>
          </c:marker>
          <c:cat>
            <c:numRef>
              <c:f>Ark1!$B$3:$X$3</c:f>
              <c:numCache>
                <c:formatCode>General</c:formatCode>
                <c:ptCount val="2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</c:numCache>
            </c:numRef>
          </c:cat>
          <c:val>
            <c:numRef>
              <c:f>Ark1!$B$6:$X$6</c:f>
              <c:numCache>
                <c:formatCode>0</c:formatCode>
                <c:ptCount val="23"/>
                <c:pt idx="0">
                  <c:v>13729</c:v>
                </c:pt>
                <c:pt idx="1">
                  <c:v>13320</c:v>
                </c:pt>
                <c:pt idx="2">
                  <c:v>10148</c:v>
                </c:pt>
                <c:pt idx="3">
                  <c:v>11186</c:v>
                </c:pt>
                <c:pt idx="4">
                  <c:v>10884</c:v>
                </c:pt>
                <c:pt idx="5">
                  <c:v>11809</c:v>
                </c:pt>
                <c:pt idx="6">
                  <c:v>11934</c:v>
                </c:pt>
                <c:pt idx="7">
                  <c:v>12580</c:v>
                </c:pt>
                <c:pt idx="8">
                  <c:v>13555</c:v>
                </c:pt>
                <c:pt idx="9">
                  <c:v>14716</c:v>
                </c:pt>
                <c:pt idx="10">
                  <c:v>14547</c:v>
                </c:pt>
                <c:pt idx="11">
                  <c:v>15837</c:v>
                </c:pt>
                <c:pt idx="12">
                  <c:v>15904</c:v>
                </c:pt>
                <c:pt idx="13">
                  <c:v>15128</c:v>
                </c:pt>
                <c:pt idx="14">
                  <c:v>14571</c:v>
                </c:pt>
                <c:pt idx="15">
                  <c:v>14545</c:v>
                </c:pt>
                <c:pt idx="16">
                  <c:v>15389</c:v>
                </c:pt>
                <c:pt idx="17">
                  <c:v>16314</c:v>
                </c:pt>
                <c:pt idx="18">
                  <c:v>18737</c:v>
                </c:pt>
                <c:pt idx="19">
                  <c:v>20846</c:v>
                </c:pt>
                <c:pt idx="20">
                  <c:v>21065</c:v>
                </c:pt>
                <c:pt idx="21">
                  <c:v>21911</c:v>
                </c:pt>
                <c:pt idx="22">
                  <c:v>25186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Ark1!$A$4</c:f>
              <c:strCache>
                <c:ptCount val="1"/>
                <c:pt idx="0">
                  <c:v>Sub-Bach. </c:v>
                </c:pt>
              </c:strCache>
            </c:strRef>
          </c:tx>
          <c:marker>
            <c:symbol val="none"/>
          </c:marker>
          <c:cat>
            <c:numRef>
              <c:f>Ark1!$B$3:$X$3</c:f>
              <c:numCache>
                <c:formatCode>General</c:formatCode>
                <c:ptCount val="2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</c:numCache>
            </c:numRef>
          </c:cat>
          <c:val>
            <c:numRef>
              <c:f>Ark1!$B$4:$X$4</c:f>
              <c:numCache>
                <c:formatCode>0</c:formatCode>
                <c:ptCount val="23"/>
                <c:pt idx="0">
                  <c:v>7632</c:v>
                </c:pt>
                <c:pt idx="1">
                  <c:v>9217</c:v>
                </c:pt>
                <c:pt idx="2">
                  <c:v>7939</c:v>
                </c:pt>
                <c:pt idx="3">
                  <c:v>8033</c:v>
                </c:pt>
                <c:pt idx="4">
                  <c:v>7738</c:v>
                </c:pt>
                <c:pt idx="5">
                  <c:v>7509</c:v>
                </c:pt>
                <c:pt idx="6">
                  <c:v>8229</c:v>
                </c:pt>
                <c:pt idx="7">
                  <c:v>8769</c:v>
                </c:pt>
                <c:pt idx="8">
                  <c:v>9637</c:v>
                </c:pt>
                <c:pt idx="9">
                  <c:v>11945</c:v>
                </c:pt>
                <c:pt idx="10">
                  <c:v>10654</c:v>
                </c:pt>
                <c:pt idx="11">
                  <c:v>9094</c:v>
                </c:pt>
                <c:pt idx="12">
                  <c:v>8312</c:v>
                </c:pt>
                <c:pt idx="13">
                  <c:v>8430</c:v>
                </c:pt>
                <c:pt idx="14">
                  <c:v>9021</c:v>
                </c:pt>
                <c:pt idx="15">
                  <c:v>8408</c:v>
                </c:pt>
                <c:pt idx="16">
                  <c:v>8439</c:v>
                </c:pt>
                <c:pt idx="17">
                  <c:v>9534</c:v>
                </c:pt>
                <c:pt idx="18">
                  <c:v>10840</c:v>
                </c:pt>
                <c:pt idx="19">
                  <c:v>11258</c:v>
                </c:pt>
                <c:pt idx="20">
                  <c:v>11404</c:v>
                </c:pt>
                <c:pt idx="21">
                  <c:v>12403</c:v>
                </c:pt>
                <c:pt idx="22">
                  <c:v>13133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715008"/>
        <c:axId val="40716544"/>
      </c:lineChart>
      <c:catAx>
        <c:axId val="4071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716544"/>
        <c:crosses val="autoZero"/>
        <c:auto val="1"/>
        <c:lblAlgn val="ctr"/>
        <c:lblOffset val="100"/>
        <c:noMultiLvlLbl val="0"/>
      </c:catAx>
      <c:valAx>
        <c:axId val="40716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715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779758173232132"/>
          <c:y val="0.18441746864975211"/>
          <c:w val="0.15906809011528045"/>
          <c:h val="0.6219058034412364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solidFill>
        <a:sysClr val="windowText" lastClr="000000">
          <a:lumMod val="50000"/>
          <a:lumOff val="50000"/>
        </a:sysClr>
      </a:solidFill>
    </a:ln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solidFill>
                  <a:srgbClr val="0033CC"/>
                </a:solidFill>
                <a:latin typeface="Calibri" panose="020F0502020204030204" pitchFamily="34" charset="0"/>
              </a:defRPr>
            </a:pPr>
            <a:r>
              <a:rPr lang="en-GB" sz="1600" b="0" dirty="0">
                <a:solidFill>
                  <a:srgbClr val="0033CC"/>
                </a:solidFill>
                <a:latin typeface="Calibri" panose="020F0502020204030204" pitchFamily="34" charset="0"/>
              </a:rPr>
              <a:t>Share of a youth cohort entering the main programmes </a:t>
            </a:r>
          </a:p>
          <a:p>
            <a:pPr>
              <a:defRPr sz="1600" b="0">
                <a:solidFill>
                  <a:srgbClr val="0033CC"/>
                </a:solidFill>
                <a:latin typeface="Calibri" panose="020F0502020204030204" pitchFamily="34" charset="0"/>
              </a:defRPr>
            </a:pPr>
            <a:r>
              <a:rPr lang="en-GB" sz="1600" b="0" dirty="0" smtClean="0">
                <a:solidFill>
                  <a:srgbClr val="0033CC"/>
                </a:solidFill>
                <a:latin typeface="Calibri" panose="020F0502020204030204" pitchFamily="34" charset="0"/>
              </a:rPr>
              <a:t>of upper secondary education (age 16-19) </a:t>
            </a:r>
            <a:r>
              <a:rPr lang="en-GB" sz="1600" b="0" dirty="0">
                <a:solidFill>
                  <a:srgbClr val="0033CC"/>
                </a:solidFill>
                <a:latin typeface="Calibri" panose="020F0502020204030204" pitchFamily="34" charset="0"/>
              </a:rPr>
              <a:t>1950 - 2005</a:t>
            </a:r>
          </a:p>
        </c:rich>
      </c:tx>
      <c:layout>
        <c:manualLayout>
          <c:xMode val="edge"/>
          <c:yMode val="edge"/>
          <c:x val="0.10642957312735232"/>
          <c:y val="1.2884370872372295E-4"/>
        </c:manualLayout>
      </c:layout>
      <c:overlay val="0"/>
    </c:title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587430021899799E-2"/>
          <c:y val="0.10893195509140972"/>
          <c:w val="0.68634570264321126"/>
          <c:h val="0.70330958597192739"/>
        </c:manualLayout>
      </c:layout>
      <c:area3DChart>
        <c:grouping val="stacked"/>
        <c:varyColors val="0"/>
        <c:ser>
          <c:idx val="0"/>
          <c:order val="0"/>
          <c:tx>
            <c:strRef>
              <c:f>'Ark1'!$E$3</c:f>
              <c:strCache>
                <c:ptCount val="1"/>
                <c:pt idx="0">
                  <c:v>Vocational Dual system</c:v>
                </c:pt>
              </c:strCache>
            </c:strRef>
          </c:tx>
          <c:spPr>
            <a:solidFill>
              <a:srgbClr val="002060"/>
            </a:solidFill>
            <a:ln w="22225">
              <a:solidFill>
                <a:schemeClr val="tx1">
                  <a:lumMod val="95000"/>
                  <a:lumOff val="5000"/>
                </a:schemeClr>
              </a:solidFill>
            </a:ln>
          </c:spPr>
          <c:cat>
            <c:numRef>
              <c:f>'Ark1'!$A$5:$A$24</c:f>
              <c:numCache>
                <c:formatCode>General</c:formatCode>
                <c:ptCount val="20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</c:numCache>
            </c:numRef>
          </c:cat>
          <c:val>
            <c:numRef>
              <c:f>'Ark1'!$E$5:$E$24</c:f>
              <c:numCache>
                <c:formatCode>0.000</c:formatCode>
                <c:ptCount val="20"/>
                <c:pt idx="0">
                  <c:v>0.30057890762648104</c:v>
                </c:pt>
                <c:pt idx="1">
                  <c:v>0.30796375627947314</c:v>
                </c:pt>
                <c:pt idx="2">
                  <c:v>0.37400209085725411</c:v>
                </c:pt>
                <c:pt idx="3">
                  <c:v>0.45254444430445284</c:v>
                </c:pt>
                <c:pt idx="4">
                  <c:v>0.3550142005680228</c:v>
                </c:pt>
                <c:pt idx="5">
                  <c:v>0.2308777833561747</c:v>
                </c:pt>
                <c:pt idx="6">
                  <c:v>0.36715634436276223</c:v>
                </c:pt>
                <c:pt idx="7">
                  <c:v>0.49323508701337893</c:v>
                </c:pt>
                <c:pt idx="8">
                  <c:v>0.41744839273562018</c:v>
                </c:pt>
                <c:pt idx="9">
                  <c:v>0.46927406719665993</c:v>
                </c:pt>
                <c:pt idx="10">
                  <c:v>0.44232647624685867</c:v>
                </c:pt>
                <c:pt idx="11">
                  <c:v>0.44602121004043682</c:v>
                </c:pt>
                <c:pt idx="12">
                  <c:v>0.44569075677978132</c:v>
                </c:pt>
                <c:pt idx="13">
                  <c:v>0.46816948105771394</c:v>
                </c:pt>
                <c:pt idx="14">
                  <c:v>0.46311972990503436</c:v>
                </c:pt>
                <c:pt idx="15">
                  <c:v>0.46946140096455596</c:v>
                </c:pt>
                <c:pt idx="16">
                  <c:v>0.41528537324551901</c:v>
                </c:pt>
                <c:pt idx="17">
                  <c:v>0.43783774740258652</c:v>
                </c:pt>
                <c:pt idx="18">
                  <c:v>0.47073392223231225</c:v>
                </c:pt>
                <c:pt idx="19">
                  <c:v>0.50282621575315045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120640"/>
        <c:axId val="55122176"/>
        <c:axId val="0"/>
      </c:area3DChart>
      <c:catAx>
        <c:axId val="5512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5122176"/>
        <c:crosses val="autoZero"/>
        <c:auto val="1"/>
        <c:lblAlgn val="ctr"/>
        <c:lblOffset val="100"/>
        <c:noMultiLvlLbl val="0"/>
      </c:catAx>
      <c:valAx>
        <c:axId val="55122176"/>
        <c:scaling>
          <c:orientation val="minMax"/>
          <c:max val="1.4"/>
          <c:min val="0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crossAx val="55120640"/>
        <c:crosses val="autoZero"/>
        <c:crossBetween val="midCat"/>
        <c:majorUnit val="0.2"/>
        <c:minorUnit val="4.0000000000000036E-2"/>
      </c:valAx>
    </c:plotArea>
    <c:legend>
      <c:legendPos val="r"/>
      <c:legendEntry>
        <c:idx val="0"/>
        <c:txPr>
          <a:bodyPr/>
          <a:lstStyle/>
          <a:p>
            <a:pPr>
              <a:defRPr sz="1600" b="1">
                <a:solidFill>
                  <a:srgbClr val="003399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703865018896533"/>
          <c:y val="0.55475413997210188"/>
          <c:w val="0.2125953754667563"/>
          <c:h val="0.25176388580281206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lang="en-GB" noProof="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587430021899799E-2"/>
          <c:y val="0.10893195509140972"/>
          <c:w val="0.68634570264321104"/>
          <c:h val="0.70330958597192728"/>
        </c:manualLayout>
      </c:layout>
      <c:area3DChart>
        <c:grouping val="stacked"/>
        <c:varyColors val="0"/>
        <c:ser>
          <c:idx val="0"/>
          <c:order val="0"/>
          <c:tx>
            <c:strRef>
              <c:f>'Ark1'!$E$3</c:f>
              <c:strCache>
                <c:ptCount val="1"/>
                <c:pt idx="0">
                  <c:v>Vocational Dual system</c:v>
                </c:pt>
              </c:strCache>
            </c:strRef>
          </c:tx>
          <c:spPr>
            <a:solidFill>
              <a:srgbClr val="002060"/>
            </a:solidFill>
            <a:ln w="22225">
              <a:solidFill>
                <a:schemeClr val="tx1">
                  <a:lumMod val="95000"/>
                  <a:lumOff val="5000"/>
                </a:schemeClr>
              </a:solidFill>
            </a:ln>
          </c:spPr>
          <c:cat>
            <c:numRef>
              <c:f>'Ark1'!$A$5:$A$24</c:f>
              <c:numCache>
                <c:formatCode>General</c:formatCode>
                <c:ptCount val="20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</c:numCache>
            </c:numRef>
          </c:cat>
          <c:val>
            <c:numRef>
              <c:f>'Ark1'!$E$5:$E$24</c:f>
              <c:numCache>
                <c:formatCode>0.000</c:formatCode>
                <c:ptCount val="20"/>
                <c:pt idx="0">
                  <c:v>0.30057890762647882</c:v>
                </c:pt>
                <c:pt idx="1">
                  <c:v>0.30796375627947126</c:v>
                </c:pt>
                <c:pt idx="2">
                  <c:v>0.37400209085725156</c:v>
                </c:pt>
                <c:pt idx="3">
                  <c:v>0.4525444443044514</c:v>
                </c:pt>
                <c:pt idx="4">
                  <c:v>0.3550142005680228</c:v>
                </c:pt>
                <c:pt idx="5">
                  <c:v>0.23087778335617465</c:v>
                </c:pt>
                <c:pt idx="6">
                  <c:v>0.36715634436276084</c:v>
                </c:pt>
                <c:pt idx="7">
                  <c:v>0.49323508701337893</c:v>
                </c:pt>
                <c:pt idx="8">
                  <c:v>0.41744839273561873</c:v>
                </c:pt>
                <c:pt idx="9">
                  <c:v>0.46927406719665771</c:v>
                </c:pt>
                <c:pt idx="10">
                  <c:v>0.44232647624685523</c:v>
                </c:pt>
                <c:pt idx="11">
                  <c:v>0.44602121004043643</c:v>
                </c:pt>
                <c:pt idx="12">
                  <c:v>0.44569075677978126</c:v>
                </c:pt>
                <c:pt idx="13">
                  <c:v>0.46816948105771267</c:v>
                </c:pt>
                <c:pt idx="14">
                  <c:v>0.46311972990503436</c:v>
                </c:pt>
                <c:pt idx="15">
                  <c:v>0.46946140096455435</c:v>
                </c:pt>
                <c:pt idx="16">
                  <c:v>0.41528537324551756</c:v>
                </c:pt>
                <c:pt idx="17">
                  <c:v>0.43783774740258652</c:v>
                </c:pt>
                <c:pt idx="18">
                  <c:v>0.47073392223231236</c:v>
                </c:pt>
                <c:pt idx="19">
                  <c:v>0.50282621575315045</c:v>
                </c:pt>
              </c:numCache>
            </c:numRef>
          </c:val>
        </c:ser>
        <c:ser>
          <c:idx val="1"/>
          <c:order val="1"/>
          <c:tx>
            <c:strRef>
              <c:f>'Ark1'!$F$3</c:f>
              <c:strCache>
                <c:ptCount val="1"/>
                <c:pt idx="0">
                  <c:v>Classic Gymnasium</c:v>
                </c:pt>
              </c:strCache>
            </c:strRef>
          </c:tx>
          <c:spPr>
            <a:gradFill flip="none" rotWithShape="1">
              <a:gsLst>
                <a:gs pos="0">
                  <a:srgbClr val="C0504D">
                    <a:lumMod val="40000"/>
                    <a:lumOff val="60000"/>
                    <a:shade val="30000"/>
                    <a:satMod val="115000"/>
                  </a:srgbClr>
                </a:gs>
                <a:gs pos="50000">
                  <a:srgbClr val="C0504D">
                    <a:lumMod val="40000"/>
                    <a:lumOff val="60000"/>
                    <a:shade val="67500"/>
                    <a:satMod val="115000"/>
                  </a:srgbClr>
                </a:gs>
                <a:gs pos="100000">
                  <a:srgbClr val="C0504D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2225">
              <a:solidFill>
                <a:schemeClr val="accent1">
                  <a:lumMod val="50000"/>
                </a:schemeClr>
              </a:solidFill>
              <a:prstDash val="sysDash"/>
            </a:ln>
          </c:spPr>
          <c:cat>
            <c:numRef>
              <c:f>'Ark1'!$A$5:$A$24</c:f>
              <c:numCache>
                <c:formatCode>General</c:formatCode>
                <c:ptCount val="20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</c:numCache>
            </c:numRef>
          </c:cat>
          <c:val>
            <c:numRef>
              <c:f>'Ark1'!$F$5:$F$24</c:f>
              <c:numCache>
                <c:formatCode>General</c:formatCode>
                <c:ptCount val="20"/>
                <c:pt idx="0">
                  <c:v>4.5000000000000005E-2</c:v>
                </c:pt>
                <c:pt idx="1">
                  <c:v>6.1000000000000006E-2</c:v>
                </c:pt>
                <c:pt idx="2">
                  <c:v>9.1000000000000025E-2</c:v>
                </c:pt>
                <c:pt idx="3">
                  <c:v>0.114</c:v>
                </c:pt>
                <c:pt idx="4">
                  <c:v>0.16400000000000001</c:v>
                </c:pt>
                <c:pt idx="5">
                  <c:v>0.19700000000000001</c:v>
                </c:pt>
                <c:pt idx="6">
                  <c:v>0.27100000000000002</c:v>
                </c:pt>
                <c:pt idx="7">
                  <c:v>0.26300000000000001</c:v>
                </c:pt>
                <c:pt idx="8">
                  <c:v>0.28100000000000008</c:v>
                </c:pt>
                <c:pt idx="9">
                  <c:v>0.33800000000000008</c:v>
                </c:pt>
                <c:pt idx="10" formatCode="0.000">
                  <c:v>0.31923930738493422</c:v>
                </c:pt>
                <c:pt idx="11" formatCode="0.000">
                  <c:v>0.31032272831311525</c:v>
                </c:pt>
                <c:pt idx="12" formatCode="0.000">
                  <c:v>0.30149715241295533</c:v>
                </c:pt>
                <c:pt idx="13" formatCode="0.000">
                  <c:v>0.31625737457134034</c:v>
                </c:pt>
                <c:pt idx="14" formatCode="0.000">
                  <c:v>0.32145292464283937</c:v>
                </c:pt>
                <c:pt idx="15" formatCode="0.000">
                  <c:v>0.33619439479275581</c:v>
                </c:pt>
                <c:pt idx="16" formatCode="0.000">
                  <c:v>0.35866786312920113</c:v>
                </c:pt>
                <c:pt idx="17" formatCode="0.000">
                  <c:v>0.3638553813722375</c:v>
                </c:pt>
                <c:pt idx="18" formatCode="0.000">
                  <c:v>0.37396185915958075</c:v>
                </c:pt>
                <c:pt idx="19" formatCode="0.000">
                  <c:v>0.37784823301468362</c:v>
                </c:pt>
              </c:numCache>
            </c:numRef>
          </c:val>
        </c:ser>
        <c:ser>
          <c:idx val="3"/>
          <c:order val="2"/>
          <c:tx>
            <c:strRef>
              <c:f>'Ark1'!$J$3</c:f>
              <c:strCache>
                <c:ptCount val="1"/>
                <c:pt idx="0">
                  <c:v>Vocational Gymnasium</c:v>
                </c:pt>
              </c:strCache>
            </c:strRef>
          </c:tx>
          <c:spPr>
            <a:gradFill flip="none" rotWithShape="1">
              <a:gsLst>
                <a:gs pos="0">
                  <a:srgbClr val="9BBB59">
                    <a:lumMod val="60000"/>
                    <a:lumOff val="40000"/>
                    <a:shade val="30000"/>
                    <a:satMod val="115000"/>
                  </a:srgbClr>
                </a:gs>
                <a:gs pos="50000">
                  <a:srgbClr val="9BBB59">
                    <a:lumMod val="60000"/>
                    <a:lumOff val="40000"/>
                    <a:shade val="67500"/>
                    <a:satMod val="115000"/>
                  </a:srgbClr>
                </a:gs>
                <a:gs pos="100000">
                  <a:srgbClr val="9BBB59">
                    <a:lumMod val="60000"/>
                    <a:lumOff val="4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accent4">
                  <a:lumMod val="50000"/>
                </a:schemeClr>
              </a:solidFill>
              <a:prstDash val="dash"/>
            </a:ln>
          </c:spPr>
          <c:cat>
            <c:numRef>
              <c:f>'Ark1'!$A$5:$A$24</c:f>
              <c:numCache>
                <c:formatCode>General</c:formatCode>
                <c:ptCount val="20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</c:numCache>
            </c:numRef>
          </c:cat>
          <c:val>
            <c:numRef>
              <c:f>'Ark1'!$J$5:$J$24</c:f>
              <c:numCache>
                <c:formatCode>General</c:formatCode>
                <c:ptCount val="20"/>
                <c:pt idx="8" formatCode="0.000">
                  <c:v>0.19028302264448033</c:v>
                </c:pt>
                <c:pt idx="9" formatCode="0.000">
                  <c:v>0.2158794173968549</c:v>
                </c:pt>
                <c:pt idx="10" formatCode="0.000">
                  <c:v>0.23007251738937395</c:v>
                </c:pt>
                <c:pt idx="11" formatCode="0.000">
                  <c:v>0.2271763179980163</c:v>
                </c:pt>
                <c:pt idx="12" formatCode="0.000">
                  <c:v>0.22173316295139384</c:v>
                </c:pt>
                <c:pt idx="13" formatCode="0.000">
                  <c:v>0.23297957060898111</c:v>
                </c:pt>
                <c:pt idx="14" formatCode="0.000">
                  <c:v>0.24864037786684853</c:v>
                </c:pt>
                <c:pt idx="15" formatCode="0.000">
                  <c:v>0.25233550301844798</c:v>
                </c:pt>
                <c:pt idx="16" formatCode="0.000">
                  <c:v>0.24401063271422044</c:v>
                </c:pt>
                <c:pt idx="17" formatCode="0.000">
                  <c:v>0.25281491024075231</c:v>
                </c:pt>
                <c:pt idx="18" formatCode="0.000">
                  <c:v>0.2789234706513663</c:v>
                </c:pt>
                <c:pt idx="19" formatCode="0.000">
                  <c:v>0.2151446734239644</c:v>
                </c:pt>
              </c:numCache>
            </c:numRef>
          </c:val>
        </c:ser>
        <c:ser>
          <c:idx val="2"/>
          <c:order val="3"/>
          <c:tx>
            <c:strRef>
              <c:f>'Ark1'!$H$3</c:f>
              <c:strCache>
                <c:ptCount val="1"/>
                <c:pt idx="0">
                  <c:v>Higher Prep Exam hf</c:v>
                </c:pt>
              </c:strCache>
            </c:strRef>
          </c:tx>
          <c:spPr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175">
              <a:solidFill>
                <a:schemeClr val="tx1">
                  <a:lumMod val="75000"/>
                  <a:lumOff val="25000"/>
                </a:schemeClr>
              </a:solidFill>
            </a:ln>
          </c:spPr>
          <c:cat>
            <c:numRef>
              <c:f>'Ark1'!$A$5:$A$24</c:f>
              <c:numCache>
                <c:formatCode>General</c:formatCode>
                <c:ptCount val="20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</c:numCache>
            </c:numRef>
          </c:cat>
          <c:val>
            <c:numRef>
              <c:f>'Ark1'!$H$5:$H$24</c:f>
              <c:numCache>
                <c:formatCode>General</c:formatCode>
                <c:ptCount val="20"/>
                <c:pt idx="4">
                  <c:v>3.7999999999999999E-2</c:v>
                </c:pt>
                <c:pt idx="5">
                  <c:v>9.4000000000000014E-2</c:v>
                </c:pt>
                <c:pt idx="6">
                  <c:v>7.3999999999999996E-2</c:v>
                </c:pt>
                <c:pt idx="7">
                  <c:v>7.9000000000000015E-2</c:v>
                </c:pt>
                <c:pt idx="8">
                  <c:v>0.10600000000000001</c:v>
                </c:pt>
                <c:pt idx="9">
                  <c:v>9.7000000000000003E-2</c:v>
                </c:pt>
                <c:pt idx="10" formatCode="0.000">
                  <c:v>0.1007547728281782</c:v>
                </c:pt>
                <c:pt idx="11" formatCode="0.000">
                  <c:v>8.9524681467917921E-2</c:v>
                </c:pt>
                <c:pt idx="12" formatCode="0.000">
                  <c:v>9.1832710177165669E-2</c:v>
                </c:pt>
                <c:pt idx="13" formatCode="0.000">
                  <c:v>9.3663150709421578E-2</c:v>
                </c:pt>
                <c:pt idx="14" formatCode="0.000">
                  <c:v>0.10464516772830842</c:v>
                </c:pt>
                <c:pt idx="15" formatCode="0.000">
                  <c:v>9.7416613267680682E-2</c:v>
                </c:pt>
                <c:pt idx="16" formatCode="0.000">
                  <c:v>0.10178961447945414</c:v>
                </c:pt>
                <c:pt idx="17" formatCode="0.000">
                  <c:v>0.10039985946361951</c:v>
                </c:pt>
                <c:pt idx="18" formatCode="0.000">
                  <c:v>9.6111615619582258E-2</c:v>
                </c:pt>
                <c:pt idx="19" formatCode="0.000">
                  <c:v>8.4546284286880935E-2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176192"/>
        <c:axId val="55177984"/>
        <c:axId val="0"/>
      </c:area3DChart>
      <c:catAx>
        <c:axId val="5517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5177984"/>
        <c:crosses val="autoZero"/>
        <c:auto val="1"/>
        <c:lblAlgn val="ctr"/>
        <c:lblOffset val="100"/>
        <c:noMultiLvlLbl val="0"/>
      </c:catAx>
      <c:valAx>
        <c:axId val="55177984"/>
        <c:scaling>
          <c:orientation val="minMax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crossAx val="5517619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827632943318189"/>
          <c:y val="0.21426342289128369"/>
          <c:w val="0.21259537546675633"/>
          <c:h val="0.48937252585970126"/>
        </c:manualLayout>
      </c:layout>
      <c:overlay val="0"/>
      <c:txPr>
        <a:bodyPr/>
        <a:lstStyle/>
        <a:p>
          <a:pPr>
            <a:defRPr sz="1100" b="1">
              <a:solidFill>
                <a:srgbClr val="002060"/>
              </a:solidFill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GB" sz="1600" b="0" noProof="0">
                <a:solidFill>
                  <a:srgbClr val="003399"/>
                </a:solidFill>
              </a:defRPr>
            </a:pPr>
            <a:r>
              <a:rPr lang="en-GB" sz="1600" b="0" noProof="0" dirty="0">
                <a:solidFill>
                  <a:srgbClr val="003399"/>
                </a:solidFill>
              </a:rPr>
              <a:t>Share of students whose parents have completed </a:t>
            </a:r>
          </a:p>
          <a:p>
            <a:pPr>
              <a:defRPr lang="en-GB" sz="1600" b="0" noProof="0">
                <a:solidFill>
                  <a:srgbClr val="003399"/>
                </a:solidFill>
              </a:defRPr>
            </a:pPr>
            <a:r>
              <a:rPr lang="en-GB" sz="1600" b="0" noProof="0" dirty="0" smtClean="0">
                <a:solidFill>
                  <a:srgbClr val="003399"/>
                </a:solidFill>
              </a:rPr>
              <a:t>upper secondary education </a:t>
            </a:r>
            <a:r>
              <a:rPr lang="en-GB" sz="1600" b="0" noProof="0" dirty="0">
                <a:solidFill>
                  <a:srgbClr val="003399"/>
                </a:solidFill>
              </a:rPr>
              <a:t>- the two tracks compared</a:t>
            </a:r>
          </a:p>
        </c:rich>
      </c:tx>
      <c:layout>
        <c:manualLayout>
          <c:xMode val="edge"/>
          <c:yMode val="edge"/>
          <c:x val="0.20464730294764766"/>
          <c:y val="4.43512228799974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434942160007735"/>
          <c:y val="0.18770733339607606"/>
          <c:w val="0.84877690288713914"/>
          <c:h val="0.612097465360991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'Ark2'!$B$33</c:f>
              <c:strCache>
                <c:ptCount val="1"/>
                <c:pt idx="0">
                  <c:v>Father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rgbClr val="0070C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'Ark2'!$C$32:$D$32</c:f>
              <c:strCache>
                <c:ptCount val="2"/>
                <c:pt idx="0">
                  <c:v> Gymnasiums</c:v>
                </c:pt>
                <c:pt idx="1">
                  <c:v>Vocational - Dual System</c:v>
                </c:pt>
              </c:strCache>
            </c:strRef>
          </c:cat>
          <c:val>
            <c:numRef>
              <c:f>'Ark2'!$C$33:$D$33</c:f>
              <c:numCache>
                <c:formatCode>0.0%</c:formatCode>
                <c:ptCount val="2"/>
                <c:pt idx="0">
                  <c:v>0.34100000000000008</c:v>
                </c:pt>
                <c:pt idx="1">
                  <c:v>0.10600000000000002</c:v>
                </c:pt>
              </c:numCache>
            </c:numRef>
          </c:val>
        </c:ser>
        <c:ser>
          <c:idx val="1"/>
          <c:order val="1"/>
          <c:tx>
            <c:strRef>
              <c:f>'Ark2'!$B$34</c:f>
              <c:strCache>
                <c:ptCount val="1"/>
                <c:pt idx="0">
                  <c:v>Mother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rgbClr val="FFFFCC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'Ark2'!$C$32:$D$32</c:f>
              <c:strCache>
                <c:ptCount val="2"/>
                <c:pt idx="0">
                  <c:v> Gymnasiums</c:v>
                </c:pt>
                <c:pt idx="1">
                  <c:v>Vocational - Dual System</c:v>
                </c:pt>
              </c:strCache>
            </c:strRef>
          </c:cat>
          <c:val>
            <c:numRef>
              <c:f>'Ark2'!$C$34:$D$34</c:f>
              <c:numCache>
                <c:formatCode>0.0%</c:formatCode>
                <c:ptCount val="2"/>
                <c:pt idx="0">
                  <c:v>0.38700000000000018</c:v>
                </c:pt>
                <c:pt idx="1">
                  <c:v>0.13100000000000001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442816"/>
        <c:axId val="57025664"/>
      </c:barChart>
      <c:catAx>
        <c:axId val="55442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3399"/>
                </a:solidFill>
              </a:defRPr>
            </a:pPr>
            <a:endParaRPr lang="en-US"/>
          </a:p>
        </c:txPr>
        <c:crossAx val="57025664"/>
        <c:crosses val="autoZero"/>
        <c:auto val="0"/>
        <c:lblAlgn val="ctr"/>
        <c:lblOffset val="100"/>
        <c:tickLblSkip val="1"/>
        <c:noMultiLvlLbl val="0"/>
      </c:catAx>
      <c:valAx>
        <c:axId val="5702566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55442816"/>
        <c:crossesAt val="1"/>
        <c:crossBetween val="between"/>
      </c:valAx>
    </c:plotArea>
    <c:legend>
      <c:legendPos val="t"/>
      <c:layout>
        <c:manualLayout>
          <c:xMode val="edge"/>
          <c:yMode val="edge"/>
          <c:x val="0.17709558751000679"/>
          <c:y val="0.19904534416810846"/>
          <c:w val="0.26999388437629462"/>
          <c:h val="4.5772890313774683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100">
              <a:solidFill>
                <a:srgbClr val="003399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bg2">
          <a:lumMod val="90000"/>
        </a:schemeClr>
      </a:solidFill>
    </a:ln>
  </c:spPr>
  <c:txPr>
    <a:bodyPr/>
    <a:lstStyle/>
    <a:p>
      <a:pPr>
        <a:defRPr lang="en-GB" noProof="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0.80355</cdr:x>
      <cdr:y>0.86487</cdr:y>
    </cdr:from>
    <cdr:to>
      <cdr:x>0.99989</cdr:x>
      <cdr:y>1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4604709" y="2208363"/>
          <a:ext cx="1125088" cy="345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da-DK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0.80355</cdr:x>
      <cdr:y>0.86487</cdr:y>
    </cdr:from>
    <cdr:to>
      <cdr:x>0.99989</cdr:x>
      <cdr:y>1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4604709" y="2208363"/>
          <a:ext cx="1125088" cy="345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da-DK"/>
        </a:p>
      </cdr:txBody>
    </cdr:sp>
  </cdr:relSizeAnchor>
  <cdr:relSizeAnchor xmlns:cdr="http://schemas.openxmlformats.org/drawingml/2006/chartDrawing">
    <cdr:from>
      <cdr:x>0.80355</cdr:x>
      <cdr:y>0.86487</cdr:y>
    </cdr:from>
    <cdr:to>
      <cdr:x>0.99989</cdr:x>
      <cdr:y>1</cdr:y>
    </cdr:to>
    <cdr:sp macro="" textlink="">
      <cdr:nvSpPr>
        <cdr:cNvPr id="4" name="Tekstboks 1"/>
        <cdr:cNvSpPr txBox="1"/>
      </cdr:nvSpPr>
      <cdr:spPr>
        <a:xfrm xmlns:a="http://schemas.openxmlformats.org/drawingml/2006/main">
          <a:off x="4604709" y="2208363"/>
          <a:ext cx="1125088" cy="345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da-DK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0.20561</cdr:x>
      <cdr:y>0.90411</cdr:y>
    </cdr:from>
    <cdr:to>
      <cdr:x>0.96262</cdr:x>
      <cdr:y>0.9726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1584176" y="4752528"/>
          <a:ext cx="58326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b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da-DK" sz="1050" dirty="0" err="1"/>
            <a:t>Source</a:t>
          </a:r>
          <a:r>
            <a:rPr lang="da-DK" sz="1050" dirty="0"/>
            <a:t>: </a:t>
          </a:r>
          <a:r>
            <a:rPr lang="da-DK" sz="1050" dirty="0" err="1"/>
            <a:t>Pilegaard</a:t>
          </a:r>
          <a:r>
            <a:rPr lang="da-DK" sz="1050" dirty="0"/>
            <a:t> Jensen &amp; Larsen</a:t>
          </a:r>
          <a:r>
            <a:rPr lang="da-DK" sz="1050" baseline="0" dirty="0"/>
            <a:t> 2011 i n Helms Jørgensen: frafald i </a:t>
          </a:r>
          <a:r>
            <a:rPr lang="da-DK" sz="1050" baseline="0" dirty="0" err="1"/>
            <a:t>eud</a:t>
          </a:r>
          <a:r>
            <a:rPr lang="da-DK" sz="1050" baseline="0" dirty="0"/>
            <a:t>  (dropout in VET)</a:t>
          </a:r>
          <a:endParaRPr lang="da-DK" sz="105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94455" cy="34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Chr. Helms Jørgensen June 25 2015</a:t>
            </a:r>
            <a:endParaRPr lang="da-DK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9227" y="0"/>
            <a:ext cx="4294455" cy="34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3035"/>
            <a:ext cx="4294455" cy="34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9227" y="6453035"/>
            <a:ext cx="4294455" cy="34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F88790-B26B-460F-999E-CC8D4C71B52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49916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94455" cy="34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Chr. Helms Jørgensen June 25 2015</a:t>
            </a:r>
            <a:endParaRPr lang="da-DK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09227" y="0"/>
            <a:ext cx="4294455" cy="34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138" y="3227605"/>
            <a:ext cx="7925728" cy="305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3035"/>
            <a:ext cx="4294455" cy="34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09227" y="6453035"/>
            <a:ext cx="4294455" cy="34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8BB6022-D55E-4CFA-AA9E-11938DCE0B5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43804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D846C9-041B-4808-B785-AE0E27695A37}" type="slidenum">
              <a:rPr lang="da-DK" smtClean="0"/>
              <a:pPr/>
              <a:t>1</a:t>
            </a:fld>
            <a:endParaRPr lang="da-DK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Chr. Helms Jørgensen June 25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87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16463-0CD0-44C7-8CA4-7681CD6D6377}" type="slidenum">
              <a:rPr lang="da-DK" smtClean="0"/>
              <a:pPr/>
              <a:t>7</a:t>
            </a:fld>
            <a:endParaRPr lang="da-DK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Chr. Helms Jørgensen June 25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5238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16463-0CD0-44C7-8CA4-7681CD6D6377}" type="slidenum">
              <a:rPr lang="da-DK" smtClean="0"/>
              <a:pPr/>
              <a:t>13</a:t>
            </a:fld>
            <a:endParaRPr lang="da-DK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Chr. Helms Jørgensen June 25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3559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Chr. Helms Jørgensen June 25 2015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BB6022-D55E-4CFA-AA9E-11938DCE0B5D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1753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219CD-C92A-4025-9F32-DEA847137E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>
          <a:xfrm>
            <a:off x="214313" y="6616700"/>
            <a:ext cx="8459787" cy="2413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da-DK" dirty="0"/>
              <a:t>Christian Helms Jørgensen  • </a:t>
            </a:r>
            <a:r>
              <a:rPr lang="en-US" dirty="0" smtClean="0"/>
              <a:t>Department of Psychology and Educational Studies• </a:t>
            </a:r>
            <a:r>
              <a:rPr lang="en-US" dirty="0"/>
              <a:t>Roskilde </a:t>
            </a:r>
            <a:r>
              <a:rPr lang="en-US" dirty="0" smtClean="0"/>
              <a:t>University</a:t>
            </a:r>
            <a:endParaRPr lang="da-D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569075"/>
            <a:ext cx="799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366FF"/>
                </a:solidFill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  <p:pic>
        <p:nvPicPr>
          <p:cNvPr id="2" name="Picture 7" descr="kora15%"/>
          <p:cNvPicPr>
            <a:picLocks noChangeAspect="1" noChangeArrowheads="1"/>
          </p:cNvPicPr>
          <p:nvPr/>
        </p:nvPicPr>
        <p:blipFill>
          <a:blip r:embed="rId13" cstate="print">
            <a:lum bright="50000" contrast="-76000"/>
          </a:blip>
          <a:srcRect/>
          <a:stretch>
            <a:fillRect/>
          </a:stretch>
        </p:blipFill>
        <p:spPr bwMode="auto">
          <a:xfrm>
            <a:off x="7974583" y="5732412"/>
            <a:ext cx="127793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5" r:id="rId7"/>
    <p:sldLayoutId id="2147483811" r:id="rId8"/>
    <p:sldLayoutId id="2147483812" r:id="rId9"/>
    <p:sldLayoutId id="2147483813" r:id="rId10"/>
    <p:sldLayoutId id="2147483814" r:id="rId11"/>
  </p:sldLayoutIdLst>
  <p:transition>
    <p:dissolv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dissolv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-vet.d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539552" y="480728"/>
            <a:ext cx="828092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3399"/>
                </a:solidFill>
                <a:latin typeface="Calibri" panose="020F0502020204030204" pitchFamily="34" charset="0"/>
              </a:rPr>
              <a:t>Thursday 25th June 2015</a:t>
            </a:r>
          </a:p>
          <a:p>
            <a:pPr>
              <a:defRPr/>
            </a:pPr>
            <a:r>
              <a:rPr lang="en-US" sz="1600" dirty="0">
                <a:solidFill>
                  <a:srgbClr val="003399"/>
                </a:solidFill>
                <a:latin typeface="Calibri" panose="020F0502020204030204" pitchFamily="34" charset="0"/>
              </a:rPr>
              <a:t>International Approaches to Preparing Widening Participation Students for HE Study</a:t>
            </a:r>
          </a:p>
          <a:p>
            <a:pPr>
              <a:defRPr/>
            </a:pPr>
            <a:r>
              <a:rPr lang="en-US" sz="1600" dirty="0">
                <a:solidFill>
                  <a:srgbClr val="003399"/>
                </a:solidFill>
                <a:latin typeface="Calibri" panose="020F0502020204030204" pitchFamily="34" charset="0"/>
              </a:rPr>
              <a:t>Open University, Walton Hall, Milton Keynes</a:t>
            </a:r>
          </a:p>
          <a:p>
            <a:endParaRPr lang="en-GB" sz="1600" dirty="0">
              <a:solidFill>
                <a:srgbClr val="003399"/>
              </a:solidFill>
              <a:latin typeface="Calibri" panose="020F0502020204030204" pitchFamily="34" charset="0"/>
            </a:endParaRPr>
          </a:p>
          <a:p>
            <a:pPr marL="531813" indent="-531813">
              <a:defRPr/>
            </a:pPr>
            <a:endParaRPr lang="en-GB" sz="2400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531813" indent="-531813">
              <a:defRPr/>
            </a:pPr>
            <a:r>
              <a:rPr lang="en-GB" sz="24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Building bridges </a:t>
            </a:r>
          </a:p>
          <a:p>
            <a:pPr marL="531813" indent="-531813">
              <a:defRPr/>
            </a:pPr>
            <a:r>
              <a:rPr lang="en-GB" sz="24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	from upper secondary vocational education (VET) </a:t>
            </a:r>
          </a:p>
          <a:p>
            <a:pPr marL="531813" indent="-531813">
              <a:defRPr/>
            </a:pPr>
            <a:r>
              <a:rPr lang="en-GB" sz="24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		to higher education - experiences from Denmark </a:t>
            </a:r>
          </a:p>
          <a:p>
            <a:pPr>
              <a:buFontTx/>
              <a:buChar char="-"/>
              <a:defRPr/>
            </a:pPr>
            <a:endParaRPr lang="en-GB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430213" indent="-342900">
              <a:lnSpc>
                <a:spcPct val="150000"/>
              </a:lnSpc>
              <a:spcAft>
                <a:spcPts val="600"/>
              </a:spcAft>
              <a:buClr>
                <a:srgbClr val="C00000"/>
              </a:buClr>
              <a:buFontTx/>
              <a:buAutoNum type="arabicPeriod"/>
              <a:defRPr/>
            </a:pP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Introduction: transitions to Higher Education in Denmark </a:t>
            </a:r>
          </a:p>
          <a:p>
            <a:pPr marL="430213" indent="-342900">
              <a:lnSpc>
                <a:spcPct val="150000"/>
              </a:lnSpc>
              <a:spcAft>
                <a:spcPts val="600"/>
              </a:spcAft>
              <a:buClr>
                <a:srgbClr val="C00000"/>
              </a:buClr>
              <a:buFontTx/>
              <a:buAutoNum type="arabicPeriod"/>
              <a:defRPr/>
            </a:pP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What is the problem: </a:t>
            </a:r>
            <a:r>
              <a:rPr lang="en-GB" sz="2000" i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blind alleys and bridges</a:t>
            </a: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?</a:t>
            </a:r>
          </a:p>
          <a:p>
            <a:pPr marL="430213" indent="-342900">
              <a:lnSpc>
                <a:spcPct val="150000"/>
              </a:lnSpc>
              <a:spcAft>
                <a:spcPts val="600"/>
              </a:spcAft>
              <a:buClr>
                <a:srgbClr val="C00000"/>
              </a:buClr>
              <a:buFontTx/>
              <a:buAutoNum type="arabicPeriod"/>
              <a:defRPr/>
            </a:pP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Why so difficult to improve progression from VET to higher education?</a:t>
            </a:r>
          </a:p>
          <a:p>
            <a:pPr marL="430213" indent="-342900">
              <a:lnSpc>
                <a:spcPct val="150000"/>
              </a:lnSpc>
              <a:spcAft>
                <a:spcPts val="600"/>
              </a:spcAft>
              <a:buClr>
                <a:srgbClr val="C00000"/>
              </a:buClr>
              <a:buFontTx/>
              <a:buAutoNum type="arabicPeriod"/>
              <a:defRPr/>
            </a:pPr>
            <a:endParaRPr lang="en-GB" sz="1600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GB" sz="16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Christian </a:t>
            </a:r>
            <a:r>
              <a:rPr lang="en-GB" sz="1600" dirty="0">
                <a:solidFill>
                  <a:srgbClr val="003399"/>
                </a:solidFill>
                <a:latin typeface="Calibri" panose="020F0502020204030204" pitchFamily="34" charset="0"/>
              </a:rPr>
              <a:t>Helms </a:t>
            </a:r>
            <a:r>
              <a:rPr lang="en-GB" sz="16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Jørgensen</a:t>
            </a:r>
          </a:p>
          <a:p>
            <a:pPr>
              <a:spcAft>
                <a:spcPts val="600"/>
              </a:spcAft>
              <a:defRPr/>
            </a:pPr>
            <a:r>
              <a:rPr lang="en-GB" sz="16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Roskilde </a:t>
            </a:r>
            <a:r>
              <a:rPr lang="en-GB" sz="1600" dirty="0">
                <a:solidFill>
                  <a:srgbClr val="003399"/>
                </a:solidFill>
                <a:latin typeface="Calibri" panose="020F0502020204030204" pitchFamily="34" charset="0"/>
              </a:rPr>
              <a:t>University, </a:t>
            </a:r>
            <a:r>
              <a:rPr lang="en-GB" sz="16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Denmark</a:t>
            </a:r>
          </a:p>
          <a:p>
            <a:pPr>
              <a:spcAft>
                <a:spcPts val="600"/>
              </a:spcAft>
              <a:defRPr/>
            </a:pPr>
            <a:r>
              <a:rPr lang="en-GB" sz="1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The future of VET – Learning from the Nordic Countries</a:t>
            </a:r>
            <a:r>
              <a:rPr lang="en-GB" sz="16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. </a:t>
            </a:r>
            <a:r>
              <a:rPr lang="en-GB" sz="1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hlinkClick r:id="rId3"/>
              </a:rPr>
              <a:t>www.Nord-VET.dk</a:t>
            </a:r>
            <a:r>
              <a:rPr lang="en-GB" sz="1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16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 </a:t>
            </a:r>
            <a:endParaRPr lang="en-GB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Christian Helms Jørgensen  • </a:t>
            </a:r>
            <a:r>
              <a:rPr lang="en-US" smtClean="0"/>
              <a:t>Department of Psychology and Educational Studies• Roskilde University</a:t>
            </a:r>
            <a:endParaRPr lang="da-DK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560" y="909315"/>
            <a:ext cx="8208912" cy="4967957"/>
          </a:xfrm>
          <a:prstGeom prst="rect">
            <a:avLst/>
          </a:prstGeom>
        </p:spPr>
        <p:txBody>
          <a:bodyPr/>
          <a:lstStyle/>
          <a:p>
            <a:pPr marL="174625" lvl="0" indent="-174625" eaLnBrk="0" hangingPunct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tabLst>
                <a:tab pos="261938" algn="l"/>
              </a:tabLst>
              <a:defRPr/>
            </a:pPr>
            <a:r>
              <a:rPr lang="en-US" sz="24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Strengths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of the dual system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(modern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apprenticeship)</a:t>
            </a: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rgbClr val="666699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  <a:p>
            <a:pPr marL="274638" marR="0" lvl="1" indent="-182563" algn="l" defTabSz="914400" rtl="0" eaLnBrk="0" fontAlgn="base" latinLnBrk="0" hangingPunct="0">
              <a:lnSpc>
                <a:spcPts val="2900"/>
              </a:lnSpc>
              <a:spcBef>
                <a:spcPct val="2000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The transition to </a:t>
            </a: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employment is </a:t>
            </a: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integrated in the work based training</a:t>
            </a: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Low youth unemployment and inclusion of non-academic youth  </a:t>
            </a: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261938" algn="l"/>
              </a:tabLst>
            </a:pP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High rates of employment on relevant level of skills </a:t>
            </a: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261938" algn="l"/>
              </a:tabLst>
            </a:pP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Offers an </a:t>
            </a: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alternative pathway besides </a:t>
            </a: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- not below - the academic track.</a:t>
            </a:r>
          </a:p>
        </p:txBody>
      </p:sp>
    </p:spTree>
    <p:extLst>
      <p:ext uri="{BB962C8B-B14F-4D97-AF65-F5344CB8AC3E}">
        <p14:creationId xmlns:p14="http://schemas.microsoft.com/office/powerpoint/2010/main" val="95041413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560" y="693291"/>
            <a:ext cx="8352928" cy="4751933"/>
          </a:xfrm>
          <a:prstGeom prst="rect">
            <a:avLst/>
          </a:prstGeom>
        </p:spPr>
        <p:txBody>
          <a:bodyPr/>
          <a:lstStyle/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tabLst>
                <a:tab pos="261938" algn="l"/>
              </a:tabLst>
            </a:pPr>
            <a:r>
              <a:rPr lang="en-GB" sz="2400" kern="0" dirty="0" smtClean="0">
                <a:solidFill>
                  <a:srgbClr val="000099"/>
                </a:solidFill>
                <a:latin typeface="Calibri" panose="020F0502020204030204" pitchFamily="34" charset="0"/>
              </a:rPr>
              <a:t>These </a:t>
            </a:r>
            <a:r>
              <a:rPr lang="en-GB" sz="2400" kern="0" dirty="0">
                <a:solidFill>
                  <a:srgbClr val="000099"/>
                </a:solidFill>
                <a:latin typeface="Calibri" panose="020F0502020204030204" pitchFamily="34" charset="0"/>
              </a:rPr>
              <a:t>advantages </a:t>
            </a:r>
            <a:r>
              <a:rPr lang="en-GB" sz="2400" kern="0" dirty="0" smtClean="0">
                <a:solidFill>
                  <a:srgbClr val="000099"/>
                </a:solidFill>
                <a:latin typeface="Calibri" panose="020F0502020204030204" pitchFamily="34" charset="0"/>
              </a:rPr>
              <a:t>of apprenticeships are </a:t>
            </a:r>
            <a:r>
              <a:rPr lang="en-GB" sz="2400" kern="0" dirty="0">
                <a:solidFill>
                  <a:srgbClr val="000099"/>
                </a:solidFill>
                <a:latin typeface="Calibri" panose="020F0502020204030204" pitchFamily="34" charset="0"/>
              </a:rPr>
              <a:t>also weaknesses</a:t>
            </a:r>
            <a:r>
              <a:rPr lang="en-GB" sz="2000" kern="0" dirty="0">
                <a:solidFill>
                  <a:srgbClr val="000099"/>
                </a:solidFill>
                <a:latin typeface="Calibri" panose="020F0502020204030204" pitchFamily="34" charset="0"/>
              </a:rPr>
              <a:t>: </a:t>
            </a: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  <a:tabLst>
                <a:tab pos="261938" algn="l"/>
              </a:tabLst>
            </a:pP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Transfers students </a:t>
            </a:r>
            <a:r>
              <a:rPr lang="en-GB" sz="2000" kern="0" dirty="0">
                <a:solidFill>
                  <a:srgbClr val="C00000"/>
                </a:solidFill>
                <a:latin typeface="Calibri" panose="020F0502020204030204" pitchFamily="34" charset="0"/>
              </a:rPr>
              <a:t>out</a:t>
            </a: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of the educational system </a:t>
            </a: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  <a:tabLst>
                <a:tab pos="261938" algn="l"/>
              </a:tabLst>
            </a:pPr>
            <a:r>
              <a:rPr lang="en-GB" sz="2000" kern="0" dirty="0">
                <a:solidFill>
                  <a:srgbClr val="C00000"/>
                </a:solidFill>
                <a:latin typeface="Calibri" panose="020F0502020204030204" pitchFamily="34" charset="0"/>
              </a:rPr>
              <a:t>Diverts</a:t>
            </a: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young people from higher education </a:t>
            </a: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  <a:tabLst>
                <a:tab pos="261938" algn="l"/>
              </a:tabLst>
            </a:pP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Appear as </a:t>
            </a:r>
            <a:r>
              <a:rPr lang="en-GB" sz="2000" kern="0" dirty="0">
                <a:solidFill>
                  <a:srgbClr val="C00000"/>
                </a:solidFill>
                <a:latin typeface="Calibri" panose="020F0502020204030204" pitchFamily="34" charset="0"/>
              </a:rPr>
              <a:t>‘blind alley’ </a:t>
            </a: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in the educational system</a:t>
            </a:r>
            <a:endParaRPr lang="en-GB" sz="2000" kern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74638" lvl="1" indent="-182563" eaLnBrk="0" hangingPunct="0">
              <a:lnSpc>
                <a:spcPts val="25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  <a:tabLst>
                <a:tab pos="261938" algn="l"/>
              </a:tabLst>
            </a:pP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The social partners give priority to </a:t>
            </a:r>
            <a:r>
              <a:rPr lang="en-GB" sz="2000" kern="0" dirty="0" smtClean="0">
                <a:solidFill>
                  <a:srgbClr val="FF3300"/>
                </a:solidFill>
                <a:latin typeface="Calibri" panose="020F0502020204030204" pitchFamily="34" charset="0"/>
              </a:rPr>
              <a:t>employability</a:t>
            </a: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over opportunities for progression to higher education</a:t>
            </a:r>
          </a:p>
          <a:p>
            <a:pPr marL="274638" lvl="1" indent="-182563" eaLnBrk="0" hangingPunct="0">
              <a:lnSpc>
                <a:spcPts val="25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  <a:tabLst>
                <a:tab pos="261938" algn="l"/>
              </a:tabLst>
            </a:pP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This result in </a:t>
            </a:r>
            <a:r>
              <a:rPr lang="en-GB" sz="2000" kern="0" dirty="0" smtClean="0">
                <a:solidFill>
                  <a:srgbClr val="FF3300"/>
                </a:solidFill>
                <a:latin typeface="Calibri" panose="020F0502020204030204" pitchFamily="34" charset="0"/>
              </a:rPr>
              <a:t>low permeability </a:t>
            </a: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from dual VET to higher education </a:t>
            </a:r>
          </a:p>
          <a:p>
            <a:pPr marL="92075" lvl="1" eaLnBrk="0" hangingPunct="0">
              <a:lnSpc>
                <a:spcPts val="2900"/>
              </a:lnSpc>
              <a:spcBef>
                <a:spcPts val="1200"/>
              </a:spcBef>
              <a:spcAft>
                <a:spcPts val="600"/>
              </a:spcAft>
              <a:tabLst>
                <a:tab pos="261938" algn="l"/>
              </a:tabLst>
            </a:pPr>
            <a:r>
              <a:rPr lang="en-GB" sz="20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</a:rPr>
              <a:t>Policy dilemma: </a:t>
            </a:r>
          </a:p>
          <a:p>
            <a:pPr marL="893763" lvl="1" indent="-350838" eaLnBrk="0" hangingPunct="0">
              <a:lnSpc>
                <a:spcPts val="2900"/>
              </a:lnSpc>
              <a:spcBef>
                <a:spcPct val="20000"/>
              </a:spcBef>
              <a:spcAft>
                <a:spcPts val="1800"/>
              </a:spcAft>
              <a:tabLst>
                <a:tab pos="1073150" algn="l"/>
              </a:tabLst>
            </a:pPr>
            <a:r>
              <a:rPr lang="en-GB" sz="2000" kern="0" dirty="0">
                <a:solidFill>
                  <a:srgbClr val="003399"/>
                </a:solidFill>
                <a:latin typeface="Calibri" panose="020F0502020204030204" pitchFamily="34" charset="0"/>
              </a:rPr>
              <a:t>→ it is difficult to achieve direct access to skilled employment and at the same time direct access to higher education </a:t>
            </a:r>
            <a:r>
              <a:rPr lang="en-GB" sz="2000" kern="0" dirty="0" smtClean="0">
                <a:solidFill>
                  <a:srgbClr val="003399"/>
                </a:solidFill>
                <a:latin typeface="Calibri" panose="020F0502020204030204" pitchFamily="34" charset="0"/>
              </a:rPr>
              <a:t>from VET</a:t>
            </a:r>
            <a:endParaRPr lang="en-GB" sz="2000" kern="0" dirty="0">
              <a:solidFill>
                <a:srgbClr val="003399"/>
              </a:solidFill>
              <a:latin typeface="Calibri" panose="020F0502020204030204" pitchFamily="34" charset="0"/>
            </a:endParaRPr>
          </a:p>
          <a:p>
            <a:pPr marL="274638" lvl="1" indent="-182563" eaLnBrk="0" hangingPunct="0">
              <a:lnSpc>
                <a:spcPts val="25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  <a:tabLst>
                <a:tab pos="261938" algn="l"/>
              </a:tabLst>
            </a:pPr>
            <a:endParaRPr lang="en-GB" sz="2000" kern="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89990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dsholder til sidefod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 smtClean="0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498806" y="996698"/>
            <a:ext cx="8424738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Aft>
                <a:spcPts val="2400"/>
              </a:spcAft>
              <a:defRPr/>
            </a:pP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Consequences of these weaknesses of vocational education in Denmark </a:t>
            </a:r>
            <a:endParaRPr lang="en-GB" sz="2000" dirty="0" smtClean="0">
              <a:solidFill>
                <a:srgbClr val="3366CC"/>
              </a:solidFill>
              <a:latin typeface="Calibri" panose="020F0502020204030204" pitchFamily="34" charset="0"/>
            </a:endParaRPr>
          </a:p>
          <a:p>
            <a:pPr marL="273050" indent="-27305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3399"/>
                </a:solidFill>
                <a:latin typeface="Calibri" panose="020F0502020204030204" pitchFamily="34" charset="0"/>
                <a:ea typeface="Times New Roman"/>
              </a:rPr>
              <a:t>Falling esteem :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VET appear as </a:t>
            </a:r>
            <a:r>
              <a:rPr lang="en-GB" dirty="0">
                <a:solidFill>
                  <a:srgbClr val="003399"/>
                </a:solidFill>
                <a:latin typeface="Calibri" panose="020F0502020204030204" pitchFamily="34" charset="0"/>
                <a:ea typeface="Times New Roman"/>
              </a:rPr>
              <a:t>a blind alley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in the education system. </a:t>
            </a:r>
          </a:p>
          <a:p>
            <a:pPr marL="273050" indent="-27305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When choosing the dual system, they are </a:t>
            </a:r>
            <a:r>
              <a:rPr lang="en-GB" dirty="0">
                <a:solidFill>
                  <a:srgbClr val="003399"/>
                </a:solidFill>
                <a:latin typeface="Calibri" panose="020F0502020204030204" pitchFamily="34" charset="0"/>
                <a:ea typeface="Times New Roman"/>
              </a:rPr>
              <a:t>diverted</a:t>
            </a:r>
            <a:r>
              <a:rPr lang="en-GB" dirty="0" smtClean="0">
                <a:solidFill>
                  <a:srgbClr val="0000FF"/>
                </a:solidFill>
                <a:latin typeface="Calibri" panose="020F0502020204030204" pitchFamily="34" charset="0"/>
                <a:ea typeface="Times New Roman"/>
              </a:rPr>
              <a:t>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from higher education, and only 5% of a cohort progress from VET to higher education. </a:t>
            </a:r>
          </a:p>
          <a:p>
            <a:pPr marL="273050" indent="-27305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However, the large companies consider higher education graduates with a background in the dual system as </a:t>
            </a:r>
            <a:r>
              <a:rPr lang="en-GB" dirty="0">
                <a:solidFill>
                  <a:srgbClr val="003399"/>
                </a:solidFill>
                <a:latin typeface="Calibri" panose="020F0502020204030204" pitchFamily="34" charset="0"/>
                <a:ea typeface="Times New Roman"/>
              </a:rPr>
              <a:t>attractive employees. </a:t>
            </a:r>
          </a:p>
          <a:p>
            <a:pPr eaLnBrk="0" hangingPunct="0">
              <a:spcAft>
                <a:spcPts val="1800"/>
              </a:spcAft>
              <a:buClr>
                <a:srgbClr val="FF0000"/>
              </a:buClr>
              <a:tabLst>
                <a:tab pos="571500" algn="l"/>
              </a:tabLst>
              <a:defRPr/>
            </a:pPr>
            <a:r>
              <a:rPr lang="en-GB" sz="2000" dirty="0">
                <a:solidFill>
                  <a:srgbClr val="000099"/>
                </a:solidFill>
                <a:latin typeface="Calibri" panose="020F0502020204030204" pitchFamily="34" charset="0"/>
              </a:rPr>
              <a:t>Political </a:t>
            </a: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initiative </a:t>
            </a:r>
            <a:r>
              <a:rPr lang="en-GB" sz="2000" dirty="0">
                <a:solidFill>
                  <a:srgbClr val="000099"/>
                </a:solidFill>
                <a:latin typeface="Calibri" panose="020F0502020204030204" pitchFamily="34" charset="0"/>
              </a:rPr>
              <a:t>for improving access from VET to </a:t>
            </a: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higher education: </a:t>
            </a:r>
            <a:endParaRPr lang="en-GB" sz="2000" dirty="0">
              <a:solidFill>
                <a:srgbClr val="3366CC"/>
              </a:solidFill>
              <a:latin typeface="Calibri" panose="020F0502020204030204" pitchFamily="34" charset="0"/>
            </a:endParaRPr>
          </a:p>
          <a:p>
            <a:pPr marL="712788" indent="-447675" eaLnBrk="0" hangingPunct="0">
              <a:spcAft>
                <a:spcPts val="1800"/>
              </a:spcAft>
              <a:buClr>
                <a:srgbClr val="FF0000"/>
              </a:buClr>
              <a:tabLst>
                <a:tab pos="571500" algn="l"/>
              </a:tabLst>
              <a:defRPr/>
            </a:pP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→ The </a:t>
            </a:r>
            <a:r>
              <a:rPr lang="en-GB" sz="2000" dirty="0">
                <a:solidFill>
                  <a:srgbClr val="0033CC"/>
                </a:solidFill>
                <a:latin typeface="Calibri" panose="020F0502020204030204" pitchFamily="34" charset="0"/>
              </a:rPr>
              <a:t>eux programme </a:t>
            </a:r>
            <a:r>
              <a:rPr lang="en-GB" sz="2000" dirty="0">
                <a:solidFill>
                  <a:srgbClr val="000099"/>
                </a:solidFill>
                <a:latin typeface="Calibri" panose="020F0502020204030204" pitchFamily="34" charset="0"/>
              </a:rPr>
              <a:t>was introduced to offer </a:t>
            </a:r>
            <a:r>
              <a:rPr lang="en-GB" sz="2000" dirty="0">
                <a:solidFill>
                  <a:srgbClr val="0033CC"/>
                </a:solidFill>
                <a:latin typeface="Calibri" panose="020F0502020204030204" pitchFamily="34" charset="0"/>
              </a:rPr>
              <a:t>Hybrid Qualifications, </a:t>
            </a:r>
            <a:r>
              <a:rPr lang="en-GB" sz="2000" dirty="0">
                <a:solidFill>
                  <a:srgbClr val="000099"/>
                </a:solidFill>
                <a:latin typeface="Calibri" panose="020F0502020204030204" pitchFamily="34" charset="0"/>
              </a:rPr>
              <a:t>that give access to skilled employment and higher education.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8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øjet pil 17"/>
          <p:cNvSpPr>
            <a:spLocks/>
          </p:cNvSpPr>
          <p:nvPr/>
        </p:nvSpPr>
        <p:spPr>
          <a:xfrm>
            <a:off x="4032250" y="1906588"/>
            <a:ext cx="755650" cy="307975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GB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635375" y="2174875"/>
            <a:ext cx="112236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Short</a:t>
            </a:r>
          </a:p>
        </p:txBody>
      </p:sp>
      <p:sp>
        <p:nvSpPr>
          <p:cNvPr id="20" name="Bøjet pil 19"/>
          <p:cNvSpPr>
            <a:spLocks/>
          </p:cNvSpPr>
          <p:nvPr/>
        </p:nvSpPr>
        <p:spPr>
          <a:xfrm>
            <a:off x="2700338" y="1536700"/>
            <a:ext cx="2051050" cy="307975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GB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2267744" y="1772816"/>
            <a:ext cx="136683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Bachelor</a:t>
            </a:r>
            <a:endParaRPr lang="en-GB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Kombinationstegning 27"/>
          <p:cNvSpPr/>
          <p:nvPr/>
        </p:nvSpPr>
        <p:spPr>
          <a:xfrm>
            <a:off x="4793240" y="4492624"/>
            <a:ext cx="1453683" cy="755261"/>
          </a:xfrm>
          <a:custGeom>
            <a:avLst/>
            <a:gdLst>
              <a:gd name="connsiteX0" fmla="*/ 0 w 586854"/>
              <a:gd name="connsiteY0" fmla="*/ 907576 h 907576"/>
              <a:gd name="connsiteX1" fmla="*/ 95534 w 586854"/>
              <a:gd name="connsiteY1" fmla="*/ 539087 h 907576"/>
              <a:gd name="connsiteX2" fmla="*/ 491319 w 586854"/>
              <a:gd name="connsiteY2" fmla="*/ 320723 h 907576"/>
              <a:gd name="connsiteX3" fmla="*/ 573206 w 586854"/>
              <a:gd name="connsiteY3" fmla="*/ 47767 h 907576"/>
              <a:gd name="connsiteX4" fmla="*/ 573206 w 586854"/>
              <a:gd name="connsiteY4" fmla="*/ 34120 h 907576"/>
              <a:gd name="connsiteX0" fmla="*/ 0 w 586470"/>
              <a:gd name="connsiteY0" fmla="*/ 927841 h 927841"/>
              <a:gd name="connsiteX1" fmla="*/ 95534 w 586470"/>
              <a:gd name="connsiteY1" fmla="*/ 559352 h 927841"/>
              <a:gd name="connsiteX2" fmla="*/ 493622 w 586470"/>
              <a:gd name="connsiteY2" fmla="*/ 462576 h 927841"/>
              <a:gd name="connsiteX3" fmla="*/ 573206 w 586470"/>
              <a:gd name="connsiteY3" fmla="*/ 68032 h 927841"/>
              <a:gd name="connsiteX4" fmla="*/ 573206 w 586470"/>
              <a:gd name="connsiteY4" fmla="*/ 54385 h 927841"/>
              <a:gd name="connsiteX0" fmla="*/ 23733 w 610203"/>
              <a:gd name="connsiteY0" fmla="*/ 927841 h 927841"/>
              <a:gd name="connsiteX1" fmla="*/ 82270 w 610203"/>
              <a:gd name="connsiteY1" fmla="*/ 551038 h 927841"/>
              <a:gd name="connsiteX2" fmla="*/ 517355 w 610203"/>
              <a:gd name="connsiteY2" fmla="*/ 462576 h 927841"/>
              <a:gd name="connsiteX3" fmla="*/ 596939 w 610203"/>
              <a:gd name="connsiteY3" fmla="*/ 68032 h 927841"/>
              <a:gd name="connsiteX4" fmla="*/ 596939 w 610203"/>
              <a:gd name="connsiteY4" fmla="*/ 54385 h 927841"/>
              <a:gd name="connsiteX0" fmla="*/ 0 w 586470"/>
              <a:gd name="connsiteY0" fmla="*/ 927841 h 927841"/>
              <a:gd name="connsiteX1" fmla="*/ 89614 w 586470"/>
              <a:gd name="connsiteY1" fmla="*/ 462576 h 927841"/>
              <a:gd name="connsiteX2" fmla="*/ 493622 w 586470"/>
              <a:gd name="connsiteY2" fmla="*/ 462576 h 927841"/>
              <a:gd name="connsiteX3" fmla="*/ 573206 w 586470"/>
              <a:gd name="connsiteY3" fmla="*/ 68032 h 927841"/>
              <a:gd name="connsiteX4" fmla="*/ 573206 w 586470"/>
              <a:gd name="connsiteY4" fmla="*/ 54385 h 927841"/>
              <a:gd name="connsiteX0" fmla="*/ 0 w 586470"/>
              <a:gd name="connsiteY0" fmla="*/ 927841 h 927841"/>
              <a:gd name="connsiteX1" fmla="*/ 151769 w 586470"/>
              <a:gd name="connsiteY1" fmla="*/ 551038 h 927841"/>
              <a:gd name="connsiteX2" fmla="*/ 493622 w 586470"/>
              <a:gd name="connsiteY2" fmla="*/ 462576 h 927841"/>
              <a:gd name="connsiteX3" fmla="*/ 573206 w 586470"/>
              <a:gd name="connsiteY3" fmla="*/ 68032 h 927841"/>
              <a:gd name="connsiteX4" fmla="*/ 573206 w 586470"/>
              <a:gd name="connsiteY4" fmla="*/ 54385 h 927841"/>
              <a:gd name="connsiteX0" fmla="*/ 32448 w 618918"/>
              <a:gd name="connsiteY0" fmla="*/ 927841 h 927841"/>
              <a:gd name="connsiteX1" fmla="*/ 184217 w 618918"/>
              <a:gd name="connsiteY1" fmla="*/ 551038 h 927841"/>
              <a:gd name="connsiteX2" fmla="*/ 526070 w 618918"/>
              <a:gd name="connsiteY2" fmla="*/ 462576 h 927841"/>
              <a:gd name="connsiteX3" fmla="*/ 605654 w 618918"/>
              <a:gd name="connsiteY3" fmla="*/ 68032 h 927841"/>
              <a:gd name="connsiteX4" fmla="*/ 605654 w 618918"/>
              <a:gd name="connsiteY4" fmla="*/ 54385 h 927841"/>
              <a:gd name="connsiteX0" fmla="*/ 32448 w 627386"/>
              <a:gd name="connsiteY0" fmla="*/ 942584 h 942584"/>
              <a:gd name="connsiteX1" fmla="*/ 184217 w 627386"/>
              <a:gd name="connsiteY1" fmla="*/ 565781 h 942584"/>
              <a:gd name="connsiteX2" fmla="*/ 557147 w 627386"/>
              <a:gd name="connsiteY2" fmla="*/ 565781 h 942584"/>
              <a:gd name="connsiteX3" fmla="*/ 605654 w 627386"/>
              <a:gd name="connsiteY3" fmla="*/ 82775 h 942584"/>
              <a:gd name="connsiteX4" fmla="*/ 605654 w 627386"/>
              <a:gd name="connsiteY4" fmla="*/ 69128 h 942584"/>
              <a:gd name="connsiteX0" fmla="*/ 32448 w 627386"/>
              <a:gd name="connsiteY0" fmla="*/ 927841 h 927841"/>
              <a:gd name="connsiteX1" fmla="*/ 184217 w 627386"/>
              <a:gd name="connsiteY1" fmla="*/ 551038 h 927841"/>
              <a:gd name="connsiteX2" fmla="*/ 557147 w 627386"/>
              <a:gd name="connsiteY2" fmla="*/ 462576 h 927841"/>
              <a:gd name="connsiteX3" fmla="*/ 605654 w 627386"/>
              <a:gd name="connsiteY3" fmla="*/ 68032 h 927841"/>
              <a:gd name="connsiteX4" fmla="*/ 605654 w 627386"/>
              <a:gd name="connsiteY4" fmla="*/ 54385 h 92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386" h="927841">
                <a:moveTo>
                  <a:pt x="32448" y="927841"/>
                </a:moveTo>
                <a:cubicBezTo>
                  <a:pt x="39272" y="792501"/>
                  <a:pt x="0" y="626385"/>
                  <a:pt x="184217" y="551038"/>
                </a:cubicBezTo>
                <a:cubicBezTo>
                  <a:pt x="266487" y="473494"/>
                  <a:pt x="486908" y="543077"/>
                  <a:pt x="557147" y="462576"/>
                </a:cubicBezTo>
                <a:cubicBezTo>
                  <a:pt x="627386" y="382075"/>
                  <a:pt x="597570" y="136064"/>
                  <a:pt x="605654" y="68032"/>
                </a:cubicBezTo>
                <a:cubicBezTo>
                  <a:pt x="613739" y="0"/>
                  <a:pt x="612478" y="37325"/>
                  <a:pt x="605654" y="54385"/>
                </a:cubicBezTo>
              </a:path>
            </a:pathLst>
          </a:custGeom>
          <a:ln w="76200"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" name="Kombinationstegning 26"/>
          <p:cNvSpPr/>
          <p:nvPr/>
        </p:nvSpPr>
        <p:spPr>
          <a:xfrm flipH="1">
            <a:off x="2956014" y="4470825"/>
            <a:ext cx="1327962" cy="758375"/>
          </a:xfrm>
          <a:custGeom>
            <a:avLst/>
            <a:gdLst>
              <a:gd name="connsiteX0" fmla="*/ 0 w 586854"/>
              <a:gd name="connsiteY0" fmla="*/ 907576 h 907576"/>
              <a:gd name="connsiteX1" fmla="*/ 95534 w 586854"/>
              <a:gd name="connsiteY1" fmla="*/ 539087 h 907576"/>
              <a:gd name="connsiteX2" fmla="*/ 491319 w 586854"/>
              <a:gd name="connsiteY2" fmla="*/ 320723 h 907576"/>
              <a:gd name="connsiteX3" fmla="*/ 573206 w 586854"/>
              <a:gd name="connsiteY3" fmla="*/ 47767 h 907576"/>
              <a:gd name="connsiteX4" fmla="*/ 573206 w 586854"/>
              <a:gd name="connsiteY4" fmla="*/ 34120 h 907576"/>
              <a:gd name="connsiteX0" fmla="*/ 0 w 601260"/>
              <a:gd name="connsiteY0" fmla="*/ 931667 h 931667"/>
              <a:gd name="connsiteX1" fmla="*/ 95534 w 601260"/>
              <a:gd name="connsiteY1" fmla="*/ 563178 h 931667"/>
              <a:gd name="connsiteX2" fmla="*/ 521648 w 601260"/>
              <a:gd name="connsiteY2" fmla="*/ 489356 h 931667"/>
              <a:gd name="connsiteX3" fmla="*/ 573206 w 601260"/>
              <a:gd name="connsiteY3" fmla="*/ 71858 h 931667"/>
              <a:gd name="connsiteX4" fmla="*/ 573206 w 601260"/>
              <a:gd name="connsiteY4" fmla="*/ 58211 h 93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260" h="931667">
                <a:moveTo>
                  <a:pt x="0" y="931667"/>
                </a:moveTo>
                <a:cubicBezTo>
                  <a:pt x="6824" y="796327"/>
                  <a:pt x="8593" y="636896"/>
                  <a:pt x="95534" y="563178"/>
                </a:cubicBezTo>
                <a:cubicBezTo>
                  <a:pt x="182475" y="489460"/>
                  <a:pt x="442036" y="571243"/>
                  <a:pt x="521648" y="489356"/>
                </a:cubicBezTo>
                <a:cubicBezTo>
                  <a:pt x="601260" y="407469"/>
                  <a:pt x="564613" y="143716"/>
                  <a:pt x="573206" y="71858"/>
                </a:cubicBezTo>
                <a:cubicBezTo>
                  <a:pt x="581799" y="0"/>
                  <a:pt x="580030" y="41151"/>
                  <a:pt x="573206" y="58211"/>
                </a:cubicBezTo>
              </a:path>
            </a:pathLst>
          </a:custGeom>
          <a:ln w="76200"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Bøjet pil 20"/>
          <p:cNvSpPr>
            <a:spLocks/>
          </p:cNvSpPr>
          <p:nvPr/>
        </p:nvSpPr>
        <p:spPr>
          <a:xfrm>
            <a:off x="1476375" y="1239838"/>
            <a:ext cx="3240088" cy="306387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GB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1138238" y="1544638"/>
            <a:ext cx="1179512" cy="9694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Master</a:t>
            </a:r>
          </a:p>
          <a:p>
            <a:pPr algn="ctr">
              <a:defRPr/>
            </a:pPr>
            <a:endParaRPr lang="en-GB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Opadgående pil 16"/>
          <p:cNvSpPr>
            <a:spLocks/>
          </p:cNvSpPr>
          <p:nvPr/>
        </p:nvSpPr>
        <p:spPr>
          <a:xfrm>
            <a:off x="5770563" y="3078163"/>
            <a:ext cx="1106487" cy="782637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 smtClean="0">
                <a:solidFill>
                  <a:srgbClr val="002060"/>
                </a:solidFill>
              </a:rPr>
              <a:t>31%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16" name="Opadgående pil 15"/>
          <p:cNvSpPr>
            <a:spLocks/>
          </p:cNvSpPr>
          <p:nvPr/>
        </p:nvSpPr>
        <p:spPr>
          <a:xfrm>
            <a:off x="2268538" y="3068638"/>
            <a:ext cx="1079500" cy="792162"/>
          </a:xfrm>
          <a:prstGeom prst="upArrow">
            <a:avLst>
              <a:gd name="adj1" fmla="val 50000"/>
              <a:gd name="adj2" fmla="val 50711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 smtClean="0">
                <a:solidFill>
                  <a:srgbClr val="002060"/>
                </a:solidFill>
              </a:rPr>
              <a:t>61%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8208" name="Text Box 10"/>
          <p:cNvSpPr txBox="1">
            <a:spLocks noChangeArrowheads="1"/>
          </p:cNvSpPr>
          <p:nvPr/>
        </p:nvSpPr>
        <p:spPr bwMode="auto">
          <a:xfrm>
            <a:off x="1115616" y="498158"/>
            <a:ext cx="69847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solidFill>
                  <a:srgbClr val="0033CC"/>
                </a:solidFill>
                <a:latin typeface="Comic Sans MS" pitchFamily="66" charset="0"/>
              </a:rPr>
              <a:t>Position of the eux programme in the Danish educational system </a:t>
            </a:r>
            <a:endParaRPr lang="en-GB" sz="16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71372" name="Text Box 12"/>
          <p:cNvSpPr txBox="1">
            <a:spLocks noChangeArrowheads="1"/>
          </p:cNvSpPr>
          <p:nvPr/>
        </p:nvSpPr>
        <p:spPr bwMode="auto">
          <a:xfrm>
            <a:off x="1187450" y="3857625"/>
            <a:ext cx="3348038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education: </a:t>
            </a:r>
            <a:r>
              <a:rPr lang="en-GB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Gymnasium</a:t>
            </a:r>
          </a:p>
          <a:p>
            <a:pPr algn="just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‘classic’                   │              vocational</a:t>
            </a:r>
          </a:p>
          <a:p>
            <a:pPr algn="just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Gymnasium                             Gymnasiums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43438" y="3862388"/>
            <a:ext cx="3222625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Vocational education</a:t>
            </a:r>
            <a:endParaRPr lang="en-GB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12 main entrances </a:t>
            </a: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109 programmes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187450" y="5200650"/>
            <a:ext cx="6697663" cy="7386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Basic school </a:t>
            </a: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 – 10. grade</a:t>
            </a:r>
          </a:p>
          <a:p>
            <a:pPr algn="ctr">
              <a:defRPr/>
            </a:pPr>
            <a:endParaRPr lang="en-GB" sz="1400" dirty="0">
              <a:solidFill>
                <a:schemeClr val="folHlink"/>
              </a:solidFill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138238" y="2482850"/>
            <a:ext cx="3643312" cy="5857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Higher </a:t>
            </a: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education</a:t>
            </a: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</a:p>
          <a:p>
            <a:pPr algn="ctr">
              <a:defRPr/>
            </a:pP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Afrundet rektangel 33"/>
          <p:cNvSpPr>
            <a:spLocks/>
          </p:cNvSpPr>
          <p:nvPr/>
        </p:nvSpPr>
        <p:spPr>
          <a:xfrm>
            <a:off x="5003800" y="1124744"/>
            <a:ext cx="2808288" cy="1943894"/>
          </a:xfrm>
          <a:prstGeom prst="roundRect">
            <a:avLst/>
          </a:prstGeom>
          <a:solidFill>
            <a:srgbClr val="00B05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GB" sz="1600" b="1" dirty="0" smtClean="0">
                <a:solidFill>
                  <a:schemeClr val="bg1">
                    <a:lumMod val="95000"/>
                  </a:schemeClr>
                </a:solidFill>
              </a:rPr>
              <a:t>Labour market</a:t>
            </a:r>
            <a:endParaRPr lang="en-GB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Tekstboks 39"/>
          <p:cNvSpPr txBox="1">
            <a:spLocks/>
          </p:cNvSpPr>
          <p:nvPr/>
        </p:nvSpPr>
        <p:spPr>
          <a:xfrm>
            <a:off x="4644016" y="3861048"/>
            <a:ext cx="576056" cy="746358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  <a:defRPr/>
            </a:pP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  <a:p>
            <a:pPr algn="ctr">
              <a:lnSpc>
                <a:spcPts val="1700"/>
              </a:lnSpc>
              <a:defRPr/>
            </a:pP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</a:p>
          <a:p>
            <a:pPr algn="ctr">
              <a:lnSpc>
                <a:spcPts val="1700"/>
              </a:lnSpc>
              <a:defRPr/>
            </a:pP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endParaRPr lang="en-GB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Kombinationstegning 21"/>
          <p:cNvSpPr/>
          <p:nvPr/>
        </p:nvSpPr>
        <p:spPr>
          <a:xfrm>
            <a:off x="4955580" y="3068959"/>
            <a:ext cx="586854" cy="738765"/>
          </a:xfrm>
          <a:custGeom>
            <a:avLst/>
            <a:gdLst>
              <a:gd name="connsiteX0" fmla="*/ 0 w 586854"/>
              <a:gd name="connsiteY0" fmla="*/ 907576 h 907576"/>
              <a:gd name="connsiteX1" fmla="*/ 95534 w 586854"/>
              <a:gd name="connsiteY1" fmla="*/ 539087 h 907576"/>
              <a:gd name="connsiteX2" fmla="*/ 491319 w 586854"/>
              <a:gd name="connsiteY2" fmla="*/ 320723 h 907576"/>
              <a:gd name="connsiteX3" fmla="*/ 573206 w 586854"/>
              <a:gd name="connsiteY3" fmla="*/ 47767 h 907576"/>
              <a:gd name="connsiteX4" fmla="*/ 573206 w 586854"/>
              <a:gd name="connsiteY4" fmla="*/ 34120 h 90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854" h="907576">
                <a:moveTo>
                  <a:pt x="0" y="907576"/>
                </a:moveTo>
                <a:cubicBezTo>
                  <a:pt x="6824" y="772236"/>
                  <a:pt x="13648" y="636896"/>
                  <a:pt x="95534" y="539087"/>
                </a:cubicBezTo>
                <a:cubicBezTo>
                  <a:pt x="177420" y="441278"/>
                  <a:pt x="411707" y="402610"/>
                  <a:pt x="491319" y="320723"/>
                </a:cubicBezTo>
                <a:cubicBezTo>
                  <a:pt x="570931" y="238836"/>
                  <a:pt x="559558" y="95534"/>
                  <a:pt x="573206" y="47767"/>
                </a:cubicBezTo>
                <a:cubicBezTo>
                  <a:pt x="586854" y="0"/>
                  <a:pt x="580030" y="17060"/>
                  <a:pt x="573206" y="34120"/>
                </a:cubicBezTo>
              </a:path>
            </a:pathLst>
          </a:custGeom>
          <a:ln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Kombinationstegning 25"/>
          <p:cNvSpPr/>
          <p:nvPr/>
        </p:nvSpPr>
        <p:spPr>
          <a:xfrm flipH="1">
            <a:off x="4246290" y="3068960"/>
            <a:ext cx="597578" cy="738765"/>
          </a:xfrm>
          <a:custGeom>
            <a:avLst/>
            <a:gdLst>
              <a:gd name="connsiteX0" fmla="*/ 0 w 586854"/>
              <a:gd name="connsiteY0" fmla="*/ 907576 h 907576"/>
              <a:gd name="connsiteX1" fmla="*/ 95534 w 586854"/>
              <a:gd name="connsiteY1" fmla="*/ 539087 h 907576"/>
              <a:gd name="connsiteX2" fmla="*/ 491319 w 586854"/>
              <a:gd name="connsiteY2" fmla="*/ 320723 h 907576"/>
              <a:gd name="connsiteX3" fmla="*/ 573206 w 586854"/>
              <a:gd name="connsiteY3" fmla="*/ 47767 h 907576"/>
              <a:gd name="connsiteX4" fmla="*/ 573206 w 586854"/>
              <a:gd name="connsiteY4" fmla="*/ 34120 h 90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854" h="907576">
                <a:moveTo>
                  <a:pt x="0" y="907576"/>
                </a:moveTo>
                <a:cubicBezTo>
                  <a:pt x="6824" y="772236"/>
                  <a:pt x="13648" y="636896"/>
                  <a:pt x="95534" y="539087"/>
                </a:cubicBezTo>
                <a:cubicBezTo>
                  <a:pt x="177420" y="441278"/>
                  <a:pt x="411707" y="402610"/>
                  <a:pt x="491319" y="320723"/>
                </a:cubicBezTo>
                <a:cubicBezTo>
                  <a:pt x="570931" y="238836"/>
                  <a:pt x="559558" y="95534"/>
                  <a:pt x="573206" y="47767"/>
                </a:cubicBezTo>
                <a:cubicBezTo>
                  <a:pt x="586854" y="0"/>
                  <a:pt x="580030" y="17060"/>
                  <a:pt x="573206" y="34120"/>
                </a:cubicBezTo>
              </a:path>
            </a:pathLst>
          </a:custGeom>
          <a:ln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9" name="Pladsholder til sidefod 2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966956" y="1466327"/>
            <a:ext cx="720080" cy="806490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b="1" smtClean="0">
                <a:solidFill>
                  <a:prstClr val="black"/>
                </a:solidFill>
                <a:latin typeface="Arial Narrow" pitchFamily="34" charset="0"/>
              </a:rPr>
              <a:t>Work-place </a:t>
            </a:r>
            <a:endParaRPr lang="en-US" sz="1050" b="1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2634906" y="1466327"/>
            <a:ext cx="288032" cy="806490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</p:txBody>
      </p:sp>
      <p:sp>
        <p:nvSpPr>
          <p:cNvPr id="7" name="Rektangel 6"/>
          <p:cNvSpPr/>
          <p:nvPr/>
        </p:nvSpPr>
        <p:spPr>
          <a:xfrm>
            <a:off x="1462900" y="1466327"/>
            <a:ext cx="504056" cy="806490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  <a:endParaRPr lang="en-US" sz="1200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6935508" y="1466327"/>
            <a:ext cx="288032" cy="806490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</p:txBody>
      </p:sp>
      <p:sp>
        <p:nvSpPr>
          <p:cNvPr id="15" name="Rektangel 14"/>
          <p:cNvSpPr/>
          <p:nvPr/>
        </p:nvSpPr>
        <p:spPr>
          <a:xfrm>
            <a:off x="4728764" y="1466327"/>
            <a:ext cx="288032" cy="806490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</p:txBody>
      </p:sp>
      <p:sp>
        <p:nvSpPr>
          <p:cNvPr id="16" name="Rektangel 15"/>
          <p:cNvSpPr/>
          <p:nvPr/>
        </p:nvSpPr>
        <p:spPr>
          <a:xfrm>
            <a:off x="3623140" y="1466327"/>
            <a:ext cx="313536" cy="806490"/>
          </a:xfrm>
          <a:prstGeom prst="rect">
            <a:avLst/>
          </a:prstGeom>
          <a:ln w="12700">
            <a:solidFill>
              <a:srgbClr val="0070C0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</p:txBody>
      </p:sp>
      <p:sp>
        <p:nvSpPr>
          <p:cNvPr id="17" name="Rektangel 16"/>
          <p:cNvSpPr/>
          <p:nvPr/>
        </p:nvSpPr>
        <p:spPr>
          <a:xfrm>
            <a:off x="2903060" y="1466327"/>
            <a:ext cx="720080" cy="806490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b="1" smtClean="0">
                <a:solidFill>
                  <a:prstClr val="black"/>
                </a:solidFill>
                <a:latin typeface="Arial Narrow" pitchFamily="34" charset="0"/>
              </a:rPr>
              <a:t>Work-place </a:t>
            </a:r>
            <a:endParaRPr lang="en-US" sz="1050" b="1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3936676" y="1466327"/>
            <a:ext cx="792088" cy="806490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b="1" dirty="0" smtClean="0">
                <a:solidFill>
                  <a:prstClr val="black"/>
                </a:solidFill>
                <a:latin typeface="Arial Narrow" pitchFamily="34" charset="0"/>
              </a:rPr>
              <a:t>Workplace </a:t>
            </a:r>
          </a:p>
        </p:txBody>
      </p:sp>
      <p:sp>
        <p:nvSpPr>
          <p:cNvPr id="20" name="Rektangel 19"/>
          <p:cNvSpPr/>
          <p:nvPr/>
        </p:nvSpPr>
        <p:spPr>
          <a:xfrm>
            <a:off x="5808884" y="1466327"/>
            <a:ext cx="288032" cy="806490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</p:txBody>
      </p:sp>
      <p:sp>
        <p:nvSpPr>
          <p:cNvPr id="21" name="Rektangel 20"/>
          <p:cNvSpPr/>
          <p:nvPr/>
        </p:nvSpPr>
        <p:spPr>
          <a:xfrm>
            <a:off x="5016796" y="1466327"/>
            <a:ext cx="792088" cy="806490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b="1" dirty="0" smtClean="0">
                <a:solidFill>
                  <a:prstClr val="black"/>
                </a:solidFill>
                <a:latin typeface="Arial Narrow" pitchFamily="34" charset="0"/>
              </a:rPr>
              <a:t>Workplace </a:t>
            </a:r>
            <a:endParaRPr lang="en-US" sz="105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6096916" y="1466334"/>
            <a:ext cx="838592" cy="806490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b="1" dirty="0" smtClean="0">
                <a:solidFill>
                  <a:prstClr val="black"/>
                </a:solidFill>
                <a:latin typeface="Arial Narrow" pitchFamily="34" charset="0"/>
              </a:rPr>
              <a:t>Workplace </a:t>
            </a:r>
            <a:endParaRPr lang="en-US" sz="105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3" name="Tekstboks 22"/>
          <p:cNvSpPr txBox="1"/>
          <p:nvPr/>
        </p:nvSpPr>
        <p:spPr>
          <a:xfrm>
            <a:off x="262489" y="1538348"/>
            <a:ext cx="97875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FF3300"/>
                </a:solidFill>
                <a:latin typeface="Calibri"/>
                <a:cs typeface="+mn-cs"/>
              </a:rPr>
              <a:t>The dual system</a:t>
            </a:r>
            <a:endParaRPr lang="en-US" sz="1600" b="1" dirty="0">
              <a:solidFill>
                <a:srgbClr val="FF3300"/>
              </a:solidFill>
              <a:latin typeface="Calibri"/>
              <a:cs typeface="+mn-cs"/>
            </a:endParaRPr>
          </a:p>
        </p:txBody>
      </p:sp>
      <p:sp>
        <p:nvSpPr>
          <p:cNvPr id="24" name="Pentagon 23"/>
          <p:cNvSpPr/>
          <p:nvPr/>
        </p:nvSpPr>
        <p:spPr>
          <a:xfrm>
            <a:off x="1462900" y="962300"/>
            <a:ext cx="1440160" cy="14400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smtClean="0">
                <a:solidFill>
                  <a:prstClr val="white"/>
                </a:solidFill>
              </a:rPr>
              <a:t>1. year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5" name="Pentagon 24"/>
          <p:cNvSpPr/>
          <p:nvPr/>
        </p:nvSpPr>
        <p:spPr>
          <a:xfrm>
            <a:off x="4343220" y="962300"/>
            <a:ext cx="1440160" cy="14400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prstClr val="white"/>
                </a:solidFill>
              </a:rPr>
              <a:t>3. year</a:t>
            </a:r>
          </a:p>
        </p:txBody>
      </p:sp>
      <p:sp>
        <p:nvSpPr>
          <p:cNvPr id="26" name="Pentagon 25"/>
          <p:cNvSpPr/>
          <p:nvPr/>
        </p:nvSpPr>
        <p:spPr>
          <a:xfrm>
            <a:off x="5783380" y="962300"/>
            <a:ext cx="1440160" cy="14400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white"/>
                </a:solidFill>
              </a:rPr>
              <a:t>4. year</a:t>
            </a:r>
          </a:p>
        </p:txBody>
      </p:sp>
      <p:sp>
        <p:nvSpPr>
          <p:cNvPr id="27" name="Pentagon 26"/>
          <p:cNvSpPr/>
          <p:nvPr/>
        </p:nvSpPr>
        <p:spPr>
          <a:xfrm>
            <a:off x="2903060" y="962300"/>
            <a:ext cx="1440160" cy="14400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prstClr val="white"/>
                </a:solidFill>
              </a:rPr>
              <a:t>2. year</a:t>
            </a:r>
          </a:p>
        </p:txBody>
      </p:sp>
      <p:sp>
        <p:nvSpPr>
          <p:cNvPr id="34" name="Rektangel 33"/>
          <p:cNvSpPr/>
          <p:nvPr/>
        </p:nvSpPr>
        <p:spPr>
          <a:xfrm>
            <a:off x="2543020" y="2852923"/>
            <a:ext cx="1440160" cy="806490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prstClr val="black"/>
                </a:solidFill>
                <a:latin typeface="Arial Narrow" pitchFamily="34" charset="0"/>
              </a:rPr>
              <a:t>Workplace training</a:t>
            </a:r>
            <a:endParaRPr lang="en-US" sz="11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9" name="Tekstboks 38"/>
          <p:cNvSpPr txBox="1"/>
          <p:nvPr/>
        </p:nvSpPr>
        <p:spPr>
          <a:xfrm>
            <a:off x="251520" y="2828829"/>
            <a:ext cx="121138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FF3300"/>
                </a:solidFill>
                <a:latin typeface="Calibri"/>
                <a:cs typeface="+mn-cs"/>
              </a:rPr>
              <a:t>Eux  - 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FF3300"/>
                </a:solidFill>
                <a:latin typeface="Calibri"/>
                <a:cs typeface="+mn-cs"/>
              </a:rPr>
              <a:t>new hybrid </a:t>
            </a:r>
            <a:r>
              <a:rPr lang="en-US" sz="1600" b="1" dirty="0" err="1" smtClean="0">
                <a:solidFill>
                  <a:srgbClr val="FF3300"/>
                </a:solidFill>
                <a:latin typeface="Calibri"/>
                <a:cs typeface="+mn-cs"/>
              </a:rPr>
              <a:t>programme</a:t>
            </a:r>
            <a:endParaRPr lang="en-US" sz="1600" b="1" dirty="0">
              <a:solidFill>
                <a:srgbClr val="FF3300"/>
              </a:solidFill>
              <a:latin typeface="Calibri"/>
              <a:cs typeface="+mn-cs"/>
            </a:endParaRPr>
          </a:p>
        </p:txBody>
      </p:sp>
      <p:sp>
        <p:nvSpPr>
          <p:cNvPr id="42" name="Rektangel 41"/>
          <p:cNvSpPr/>
          <p:nvPr/>
        </p:nvSpPr>
        <p:spPr>
          <a:xfrm>
            <a:off x="1462900" y="4215769"/>
            <a:ext cx="720080" cy="806490"/>
          </a:xfrm>
          <a:prstGeom prst="rect">
            <a:avLst/>
          </a:prstGeom>
          <a:solidFill>
            <a:srgbClr val="7030A0"/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smtClean="0">
                <a:solidFill>
                  <a:prstClr val="white"/>
                </a:solidFill>
                <a:latin typeface="Arial Narrow" pitchFamily="34" charset="0"/>
              </a:rPr>
              <a:t>Basic course</a:t>
            </a:r>
            <a:endParaRPr lang="en-US" sz="1200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1" name="Tekstboks 50"/>
          <p:cNvSpPr txBox="1"/>
          <p:nvPr/>
        </p:nvSpPr>
        <p:spPr>
          <a:xfrm>
            <a:off x="251520" y="4287770"/>
            <a:ext cx="12241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FF3300"/>
                </a:solidFill>
                <a:latin typeface="Calibri"/>
                <a:cs typeface="+mn-cs"/>
              </a:rPr>
              <a:t>Technical Gymnasium</a:t>
            </a:r>
            <a:endParaRPr lang="en-US" sz="1600" b="1" dirty="0">
              <a:solidFill>
                <a:srgbClr val="FF3300"/>
              </a:solidFill>
              <a:latin typeface="Calibri"/>
              <a:cs typeface="+mn-cs"/>
            </a:endParaRPr>
          </a:p>
        </p:txBody>
      </p:sp>
      <p:sp>
        <p:nvSpPr>
          <p:cNvPr id="52" name="Rektangel 51"/>
          <p:cNvSpPr/>
          <p:nvPr/>
        </p:nvSpPr>
        <p:spPr>
          <a:xfrm>
            <a:off x="2182980" y="4215769"/>
            <a:ext cx="720080" cy="806490"/>
          </a:xfrm>
          <a:prstGeom prst="rect">
            <a:avLst/>
          </a:prstGeom>
          <a:solidFill>
            <a:srgbClr val="7030A0"/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b="1" smtClean="0">
                <a:solidFill>
                  <a:prstClr val="white"/>
                </a:solidFill>
                <a:latin typeface="Arial Narrow" pitchFamily="34" charset="0"/>
              </a:rPr>
              <a:t>1.year</a:t>
            </a:r>
            <a:endParaRPr lang="en-US" sz="1050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3" name="Rektangel 52"/>
          <p:cNvSpPr/>
          <p:nvPr/>
        </p:nvSpPr>
        <p:spPr>
          <a:xfrm>
            <a:off x="2903060" y="4215769"/>
            <a:ext cx="1440160" cy="806490"/>
          </a:xfrm>
          <a:prstGeom prst="rect">
            <a:avLst/>
          </a:prstGeom>
          <a:solidFill>
            <a:srgbClr val="7030A0"/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 2. year</a:t>
            </a:r>
            <a:endParaRPr lang="en-US" sz="1200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4" name="Rektangel 53"/>
          <p:cNvSpPr/>
          <p:nvPr/>
        </p:nvSpPr>
        <p:spPr>
          <a:xfrm>
            <a:off x="4343220" y="4215769"/>
            <a:ext cx="1440160" cy="806490"/>
          </a:xfrm>
          <a:prstGeom prst="rect">
            <a:avLst/>
          </a:prstGeom>
          <a:solidFill>
            <a:srgbClr val="7030A0"/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 3. year</a:t>
            </a:r>
            <a:endParaRPr lang="en-US" sz="1200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5" name="Tekstboks 54"/>
          <p:cNvSpPr txBox="1"/>
          <p:nvPr/>
        </p:nvSpPr>
        <p:spPr>
          <a:xfrm>
            <a:off x="1475656" y="404664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99"/>
                </a:solidFill>
                <a:latin typeface="+mj-lt"/>
              </a:rPr>
              <a:t>The new hybrid program eux in comparison with the existing programmes</a:t>
            </a:r>
          </a:p>
        </p:txBody>
      </p:sp>
      <p:sp>
        <p:nvSpPr>
          <p:cNvPr id="40" name="Rektangel 39"/>
          <p:cNvSpPr/>
          <p:nvPr/>
        </p:nvSpPr>
        <p:spPr>
          <a:xfrm>
            <a:off x="1462900" y="2852923"/>
            <a:ext cx="1152128" cy="806490"/>
          </a:xfrm>
          <a:prstGeom prst="rect">
            <a:avLst/>
          </a:prstGeom>
          <a:solidFill>
            <a:srgbClr val="7030A0"/>
          </a:solidFill>
          <a:ln w="6350">
            <a:solidFill>
              <a:srgbClr val="7030A0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smtClean="0">
                <a:solidFill>
                  <a:prstClr val="white"/>
                </a:solidFill>
                <a:latin typeface="Arial Narrow" pitchFamily="34" charset="0"/>
              </a:rPr>
              <a:t>Basic course</a:t>
            </a:r>
            <a:endParaRPr lang="en-US" sz="1200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3" name="Rektangel 42"/>
          <p:cNvSpPr/>
          <p:nvPr/>
        </p:nvSpPr>
        <p:spPr>
          <a:xfrm>
            <a:off x="3983180" y="2852923"/>
            <a:ext cx="1512168" cy="806490"/>
          </a:xfrm>
          <a:prstGeom prst="rect">
            <a:avLst/>
          </a:prstGeom>
          <a:solidFill>
            <a:srgbClr val="7030A0"/>
          </a:solidFill>
          <a:ln w="6350">
            <a:solidFill>
              <a:srgbClr val="7030A0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  <a:endParaRPr lang="en-US" sz="12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4" name="Rektangel 43"/>
          <p:cNvSpPr/>
          <p:nvPr/>
        </p:nvSpPr>
        <p:spPr>
          <a:xfrm>
            <a:off x="5495348" y="2852923"/>
            <a:ext cx="1008112" cy="806490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prstClr val="black"/>
                </a:solidFill>
                <a:latin typeface="Arial Narrow" pitchFamily="34" charset="0"/>
              </a:rPr>
              <a:t>Workplace training</a:t>
            </a:r>
            <a:endParaRPr lang="en-US" sz="11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5" name="Rektangel 44"/>
          <p:cNvSpPr/>
          <p:nvPr/>
        </p:nvSpPr>
        <p:spPr>
          <a:xfrm>
            <a:off x="6503460" y="2852923"/>
            <a:ext cx="432048" cy="806490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</p:txBody>
      </p:sp>
      <p:sp>
        <p:nvSpPr>
          <p:cNvPr id="46" name="Rektangel 45"/>
          <p:cNvSpPr/>
          <p:nvPr/>
        </p:nvSpPr>
        <p:spPr>
          <a:xfrm>
            <a:off x="6935508" y="2852923"/>
            <a:ext cx="360040" cy="806490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solidFill>
                  <a:prstClr val="black"/>
                </a:solidFill>
                <a:latin typeface="Arial Narrow" pitchFamily="34" charset="0"/>
              </a:rPr>
              <a:t>Workplace </a:t>
            </a:r>
            <a:endParaRPr lang="en-US" sz="9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2" name="Pentagon 31"/>
          <p:cNvSpPr/>
          <p:nvPr/>
        </p:nvSpPr>
        <p:spPr>
          <a:xfrm>
            <a:off x="7596336" y="1466327"/>
            <a:ext cx="1152128" cy="80649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a-DK" sz="1200" dirty="0" smtClean="0">
                <a:solidFill>
                  <a:srgbClr val="002060"/>
                </a:solidFill>
              </a:rPr>
              <a:t>Access to the </a:t>
            </a:r>
            <a:r>
              <a:rPr lang="da-DK" sz="1200" dirty="0" err="1" smtClean="0">
                <a:solidFill>
                  <a:srgbClr val="002060"/>
                </a:solidFill>
              </a:rPr>
              <a:t>labour</a:t>
            </a:r>
            <a:r>
              <a:rPr lang="da-DK" sz="1200" dirty="0" smtClean="0">
                <a:solidFill>
                  <a:srgbClr val="002060"/>
                </a:solidFill>
              </a:rPr>
              <a:t> </a:t>
            </a:r>
            <a:r>
              <a:rPr lang="da-DK" sz="1200" dirty="0" err="1" smtClean="0">
                <a:solidFill>
                  <a:srgbClr val="002060"/>
                </a:solidFill>
              </a:rPr>
              <a:t>market</a:t>
            </a:r>
            <a:endParaRPr lang="da-DK" sz="1200" dirty="0">
              <a:solidFill>
                <a:srgbClr val="002060"/>
              </a:solidFill>
            </a:endParaRPr>
          </a:p>
        </p:txBody>
      </p:sp>
      <p:sp>
        <p:nvSpPr>
          <p:cNvPr id="33" name="Pentagon 32"/>
          <p:cNvSpPr/>
          <p:nvPr/>
        </p:nvSpPr>
        <p:spPr>
          <a:xfrm>
            <a:off x="7596336" y="2852923"/>
            <a:ext cx="1368152" cy="806490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a-DK" sz="1200" dirty="0" smtClean="0">
                <a:solidFill>
                  <a:srgbClr val="FFFF00"/>
                </a:solidFill>
              </a:rPr>
              <a:t>Access to </a:t>
            </a:r>
            <a:r>
              <a:rPr lang="da-DK" sz="1200" dirty="0" err="1" smtClean="0">
                <a:solidFill>
                  <a:srgbClr val="FFFF00"/>
                </a:solidFill>
              </a:rPr>
              <a:t>labour</a:t>
            </a:r>
            <a:r>
              <a:rPr lang="da-DK" sz="1200" dirty="0" smtClean="0">
                <a:solidFill>
                  <a:srgbClr val="FFFF00"/>
                </a:solidFill>
              </a:rPr>
              <a:t> </a:t>
            </a:r>
            <a:r>
              <a:rPr lang="da-DK" sz="1200" dirty="0" err="1" smtClean="0">
                <a:solidFill>
                  <a:srgbClr val="FFFF00"/>
                </a:solidFill>
              </a:rPr>
              <a:t>market</a:t>
            </a:r>
            <a:r>
              <a:rPr lang="da-DK" sz="1200" dirty="0" smtClean="0">
                <a:solidFill>
                  <a:srgbClr val="FFFF00"/>
                </a:solidFill>
              </a:rPr>
              <a:t> and </a:t>
            </a:r>
            <a:r>
              <a:rPr lang="da-DK" sz="1200" dirty="0" err="1" smtClean="0">
                <a:solidFill>
                  <a:srgbClr val="FFFF00"/>
                </a:solidFill>
              </a:rPr>
              <a:t>higher</a:t>
            </a:r>
            <a:r>
              <a:rPr lang="da-DK" sz="1200" dirty="0" smtClean="0">
                <a:solidFill>
                  <a:srgbClr val="FFFF00"/>
                </a:solidFill>
              </a:rPr>
              <a:t> </a:t>
            </a:r>
            <a:r>
              <a:rPr lang="da-DK" sz="1200" dirty="0" err="1" smtClean="0">
                <a:solidFill>
                  <a:srgbClr val="FFFF00"/>
                </a:solidFill>
              </a:rPr>
              <a:t>education</a:t>
            </a:r>
            <a:endParaRPr lang="da-DK" sz="1200" dirty="0">
              <a:solidFill>
                <a:srgbClr val="FFFF00"/>
              </a:solidFill>
            </a:endParaRPr>
          </a:p>
        </p:txBody>
      </p:sp>
      <p:sp>
        <p:nvSpPr>
          <p:cNvPr id="35" name="Pentagon 34"/>
          <p:cNvSpPr/>
          <p:nvPr/>
        </p:nvSpPr>
        <p:spPr>
          <a:xfrm>
            <a:off x="7596336" y="4215779"/>
            <a:ext cx="1152128" cy="80649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a-DK" sz="1200" dirty="0" smtClean="0">
                <a:solidFill>
                  <a:srgbClr val="002060"/>
                </a:solidFill>
              </a:rPr>
              <a:t>Access 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a-DK" sz="1200" dirty="0" err="1" smtClean="0">
                <a:solidFill>
                  <a:srgbClr val="002060"/>
                </a:solidFill>
              </a:rPr>
              <a:t>higher</a:t>
            </a:r>
            <a:r>
              <a:rPr lang="da-DK" sz="1200" dirty="0" smtClean="0">
                <a:solidFill>
                  <a:srgbClr val="002060"/>
                </a:solidFill>
              </a:rPr>
              <a:t> </a:t>
            </a:r>
            <a:r>
              <a:rPr lang="da-DK" sz="1200" dirty="0" err="1" smtClean="0">
                <a:solidFill>
                  <a:srgbClr val="002060"/>
                </a:solidFill>
              </a:rPr>
              <a:t>education</a:t>
            </a:r>
            <a:endParaRPr lang="da-DK" sz="1200" dirty="0">
              <a:solidFill>
                <a:srgbClr val="002060"/>
              </a:solidFill>
            </a:endParaRPr>
          </a:p>
        </p:txBody>
      </p:sp>
      <p:sp>
        <p:nvSpPr>
          <p:cNvPr id="50" name="Pladsholder til sidefod 28"/>
          <p:cNvSpPr>
            <a:spLocks noGrp="1"/>
          </p:cNvSpPr>
          <p:nvPr>
            <p:ph type="ftr" sz="quarter" idx="10"/>
          </p:nvPr>
        </p:nvSpPr>
        <p:spPr>
          <a:xfrm>
            <a:off x="214313" y="6616700"/>
            <a:ext cx="8459787" cy="2413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100" dirty="0" smtClean="0">
                <a:solidFill>
                  <a:srgbClr val="3366FF"/>
                </a:solidFill>
                <a:latin typeface="Comic Sans MS" pitchFamily="66" charset="0"/>
              </a:rPr>
              <a:t>Christian Helms Jørgensen  • </a:t>
            </a:r>
            <a:r>
              <a:rPr lang="en-US" sz="1100" dirty="0" smtClean="0">
                <a:solidFill>
                  <a:srgbClr val="3366FF"/>
                </a:solidFill>
                <a:latin typeface="Comic Sans MS" pitchFamily="66" charset="0"/>
              </a:rPr>
              <a:t>Department of Psychology and Educational Studies• Roskilde University</a:t>
            </a:r>
            <a:endParaRPr lang="da-DK" sz="11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/>
      <p:bldP spid="34" grpId="0" animBg="1"/>
      <p:bldP spid="39" grpId="0"/>
      <p:bldP spid="42" grpId="0" animBg="1"/>
      <p:bldP spid="51" grpId="0"/>
      <p:bldP spid="52" grpId="0" animBg="1"/>
      <p:bldP spid="53" grpId="0" animBg="1"/>
      <p:bldP spid="54" grpId="0" animBg="1"/>
      <p:bldP spid="40" grpId="0" animBg="1"/>
      <p:bldP spid="43" grpId="0" animBg="1"/>
      <p:bldP spid="44" grpId="0" animBg="1"/>
      <p:bldP spid="45" grpId="0" animBg="1"/>
      <p:bldP spid="46" grpId="0" animBg="1"/>
      <p:bldP spid="32" grpId="0" animBg="1"/>
      <p:bldP spid="33" grpId="0" animBg="1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dsholder til sidefod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 smtClean="0"/>
          </a:p>
        </p:txBody>
      </p:sp>
      <p:sp>
        <p:nvSpPr>
          <p:cNvPr id="3" name="Rektangel 2"/>
          <p:cNvSpPr/>
          <p:nvPr/>
        </p:nvSpPr>
        <p:spPr>
          <a:xfrm>
            <a:off x="323528" y="1059071"/>
            <a:ext cx="8820472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eaLnBrk="0" hangingPunc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defRPr/>
            </a:pP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itchFamily="34" charset="0"/>
              </a:rPr>
              <a:t>Preliminary results of the new ‘bridge’ from VET to HE</a:t>
            </a:r>
          </a:p>
          <a:p>
            <a:pPr marL="177800" indent="-177800" eaLnBrk="0" hangingPunc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defRPr/>
            </a:pPr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itchFamily="34" charset="0"/>
              <a:cs typeface="Arial" pitchFamily="34" charset="0"/>
            </a:endParaRP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 Has succeeded in obtaining high enrolment</a:t>
            </a: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 Very demanding programme: ‘</a:t>
            </a:r>
            <a:r>
              <a:rPr lang="en-GB" sz="2000" i="1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two in one</a:t>
            </a: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’ - in the time of one </a:t>
            </a:r>
            <a:endParaRPr lang="en-GB" sz="2000" kern="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sym typeface="Webdings"/>
            </a:endParaRP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Difficult to include long work based training placements</a:t>
            </a:r>
            <a:endParaRPr lang="en-GB" sz="2000" kern="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sym typeface="Webdings"/>
            </a:endParaRP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 Might reduce the esteem of the ordinary VET programmes </a:t>
            </a:r>
          </a:p>
          <a:p>
            <a:pPr marL="1463675" lvl="4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tabLst>
                <a:tab pos="261938" algn="l"/>
              </a:tabLst>
              <a:defRPr/>
            </a:pP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– contrary to the political intentions. </a:t>
            </a:r>
            <a:endParaRPr lang="en-GB" sz="2000" kern="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dsholder til sidefod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 smtClean="0"/>
          </a:p>
        </p:txBody>
      </p:sp>
      <p:sp>
        <p:nvSpPr>
          <p:cNvPr id="3" name="Rektangel 2"/>
          <p:cNvSpPr/>
          <p:nvPr/>
        </p:nvSpPr>
        <p:spPr>
          <a:xfrm>
            <a:off x="323528" y="1059071"/>
            <a:ext cx="8820472" cy="3920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eaLnBrk="0" hangingPunc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defRPr/>
            </a:pP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itchFamily="34" charset="0"/>
              </a:rPr>
              <a:t>European parallels: VET programmes offering hybrid qualifications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itchFamily="34" charset="0"/>
              <a:cs typeface="Arial" pitchFamily="34" charset="0"/>
            </a:endParaRP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 </a:t>
            </a: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Switzerland: ‘</a:t>
            </a:r>
            <a:r>
              <a:rPr lang="en-GB" sz="2000" kern="0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Berufsmaturität</a:t>
            </a: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’ built into apprenticeship </a:t>
            </a:r>
          </a:p>
          <a:p>
            <a:pPr marL="731838" lvl="2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kern="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Two days  every week at school to get access to higher education </a:t>
            </a:r>
          </a:p>
          <a:p>
            <a:pPr marL="731838" lvl="2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kern="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An extra year at school to gain eligibility for higher education</a:t>
            </a:r>
            <a:endParaRPr lang="en-GB" kern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sym typeface="Webdings"/>
            </a:endParaRPr>
          </a:p>
          <a:p>
            <a:pPr marL="360363" lvl="2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 </a:t>
            </a: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Sweden: VET included in comprehensive upper secondary schools: </a:t>
            </a:r>
          </a:p>
          <a:p>
            <a:pPr marL="731838" lvl="2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kern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all school based VET programmes give access to higher education</a:t>
            </a:r>
            <a:r>
              <a:rPr lang="en-GB" kern="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.</a:t>
            </a:r>
          </a:p>
          <a:p>
            <a:pPr marL="731838" lvl="2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Font typeface="Arial" pitchFamily="34" charset="0"/>
              <a:buChar char="•"/>
              <a:tabLst>
                <a:tab pos="261938" algn="l"/>
              </a:tabLst>
              <a:defRPr/>
            </a:pPr>
            <a:endParaRPr lang="en-GB" sz="2000" kern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sym typeface="Webdings"/>
            </a:endParaRPr>
          </a:p>
          <a:p>
            <a:pPr marL="549275" lvl="2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tabLst>
                <a:tab pos="261938" algn="l"/>
              </a:tabLst>
              <a:defRPr/>
            </a:pPr>
            <a:r>
              <a:rPr lang="en-GB" sz="2000" i="1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Explore the opportunities </a:t>
            </a:r>
            <a:r>
              <a:rPr lang="en-GB" sz="2000" i="1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for policy learning from  other </a:t>
            </a:r>
            <a:r>
              <a:rPr lang="en-GB" sz="2000" i="1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countries !</a:t>
            </a:r>
            <a:endParaRPr lang="en-GB" sz="2000" i="1" kern="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sym typeface="Webdings"/>
            </a:endParaRPr>
          </a:p>
        </p:txBody>
      </p:sp>
    </p:spTree>
    <p:extLst>
      <p:ext uri="{BB962C8B-B14F-4D97-AF65-F5344CB8AC3E}">
        <p14:creationId xmlns:p14="http://schemas.microsoft.com/office/powerpoint/2010/main" val="4448296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dsholder til sidefod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 smtClean="0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355">
            <a:off x="2259968" y="71507"/>
            <a:ext cx="5442913" cy="6427488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3563888" y="4797152"/>
            <a:ext cx="3615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 smtClean="0">
                <a:solidFill>
                  <a:srgbClr val="FFFFCC"/>
                </a:solidFill>
                <a:latin typeface="Comic Sans MS" pitchFamily="66" charset="0"/>
                <a:ea typeface="Calibri" pitchFamily="34" charset="0"/>
                <a:cs typeface="Arial" pitchFamily="34" charset="0"/>
              </a:rPr>
              <a:t>Thank you for your attention !</a:t>
            </a:r>
            <a:endParaRPr lang="da-DK" b="1" dirty="0">
              <a:solidFill>
                <a:srgbClr val="FFFFCC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2648962" y="1831153"/>
            <a:ext cx="38940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kern="0" dirty="0" smtClean="0">
                <a:solidFill>
                  <a:srgbClr val="FFFFCC"/>
                </a:solidFill>
                <a:latin typeface="Calibri" panose="020F0502020204030204" pitchFamily="34" charset="0"/>
                <a:sym typeface="Webdings"/>
              </a:rPr>
              <a:t>This book presents results on this issue </a:t>
            </a:r>
          </a:p>
          <a:p>
            <a:r>
              <a:rPr lang="en-GB" kern="0" dirty="0" smtClean="0">
                <a:solidFill>
                  <a:srgbClr val="FFFFCC"/>
                </a:solidFill>
                <a:latin typeface="Calibri" panose="020F0502020204030204" pitchFamily="34" charset="0"/>
                <a:sym typeface="Webdings"/>
              </a:rPr>
              <a:t>from 10 different countries</a:t>
            </a:r>
            <a:endParaRPr lang="da-DK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35952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539552" y="404664"/>
            <a:ext cx="8280920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Enrolment in higher education in Denmark has doubled </a:t>
            </a:r>
          </a:p>
          <a:p>
            <a:pPr>
              <a:lnSpc>
                <a:spcPts val="2600"/>
              </a:lnSpc>
            </a:pPr>
            <a:r>
              <a:rPr lang="en-GB" dirty="0" smtClean="0">
                <a:solidFill>
                  <a:srgbClr val="C00000"/>
                </a:solidFill>
                <a:latin typeface="Comic Sans MS" pitchFamily="66" charset="0"/>
              </a:rPr>
              <a:t>- Has this benefitted students from vocational education (apprenticeship)? 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55130"/>
              </p:ext>
            </p:extLst>
          </p:nvPr>
        </p:nvGraphicFramePr>
        <p:xfrm>
          <a:off x="395536" y="1268760"/>
          <a:ext cx="8424936" cy="4734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41692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Christian Helms </a:t>
            </a:r>
            <a:r>
              <a:rPr lang="en-GB" dirty="0" err="1" smtClean="0"/>
              <a:t>Jørgensen</a:t>
            </a:r>
            <a:r>
              <a:rPr lang="en-GB" dirty="0" smtClean="0"/>
              <a:t>  • </a:t>
            </a:r>
            <a:r>
              <a:rPr lang="en-US" dirty="0" smtClean="0"/>
              <a:t>Department of Psychology and Educational Studies</a:t>
            </a:r>
            <a:r>
              <a:rPr lang="en-GB" dirty="0" smtClean="0"/>
              <a:t>• Roskilde University</a:t>
            </a:r>
            <a:endParaRPr lang="en-GB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73369252"/>
              </p:ext>
            </p:extLst>
          </p:nvPr>
        </p:nvGraphicFramePr>
        <p:xfrm>
          <a:off x="611560" y="1124744"/>
          <a:ext cx="820891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felt 5"/>
          <p:cNvSpPr txBox="1"/>
          <p:nvPr/>
        </p:nvSpPr>
        <p:spPr>
          <a:xfrm>
            <a:off x="2195736" y="4725144"/>
            <a:ext cx="181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 smtClean="0">
                <a:solidFill>
                  <a:schemeClr val="bg1"/>
                </a:solidFill>
              </a:rPr>
              <a:t>Vocational</a:t>
            </a:r>
            <a:r>
              <a:rPr lang="da-DK" dirty="0" smtClean="0">
                <a:solidFill>
                  <a:schemeClr val="bg1"/>
                </a:solidFill>
              </a:rPr>
              <a:t> </a:t>
            </a:r>
            <a:r>
              <a:rPr lang="da-DK" dirty="0" err="1" smtClean="0">
                <a:solidFill>
                  <a:schemeClr val="bg1"/>
                </a:solidFill>
              </a:rPr>
              <a:t>track</a:t>
            </a:r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362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Christian Helms Jørgensen  • Department of Psychology and Educational Studies• Roskilde University</a:t>
            </a:r>
            <a:endParaRPr lang="en-GB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57080708"/>
              </p:ext>
            </p:extLst>
          </p:nvPr>
        </p:nvGraphicFramePr>
        <p:xfrm>
          <a:off x="611560" y="1124744"/>
          <a:ext cx="820891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boks 1"/>
          <p:cNvSpPr txBox="1"/>
          <p:nvPr/>
        </p:nvSpPr>
        <p:spPr>
          <a:xfrm>
            <a:off x="7236296" y="2420888"/>
            <a:ext cx="1728192" cy="1656184"/>
          </a:xfrm>
          <a:prstGeom prst="rect">
            <a:avLst/>
          </a:prstGeom>
          <a:solidFill>
            <a:srgbClr val="FFFFCC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An increasing </a:t>
            </a:r>
          </a:p>
          <a:p>
            <a:r>
              <a:rPr lang="en-GB" sz="16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share </a:t>
            </a:r>
            <a:r>
              <a:rPr lang="en-GB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of young </a:t>
            </a:r>
          </a:p>
          <a:p>
            <a:r>
              <a:rPr lang="en-GB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people attains </a:t>
            </a:r>
          </a:p>
          <a:p>
            <a:r>
              <a:rPr lang="en-GB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eligibility for </a:t>
            </a:r>
            <a:endParaRPr lang="en-GB" sz="16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sz="16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higher education </a:t>
            </a:r>
          </a:p>
        </p:txBody>
      </p:sp>
      <p:sp>
        <p:nvSpPr>
          <p:cNvPr id="5" name="Højre klammeparentes 4"/>
          <p:cNvSpPr/>
          <p:nvPr/>
        </p:nvSpPr>
        <p:spPr>
          <a:xfrm>
            <a:off x="6660232" y="2348880"/>
            <a:ext cx="504056" cy="165618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kstboks 1"/>
          <p:cNvSpPr txBox="1"/>
          <p:nvPr/>
        </p:nvSpPr>
        <p:spPr>
          <a:xfrm>
            <a:off x="7020272" y="4653136"/>
            <a:ext cx="1800200" cy="864096"/>
          </a:xfrm>
          <a:prstGeom prst="rect">
            <a:avLst/>
          </a:prstGeom>
          <a:solidFill>
            <a:srgbClr val="FFFFCC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The relative status </a:t>
            </a:r>
          </a:p>
          <a:p>
            <a:r>
              <a:rPr lang="en-GB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of VET decreases:</a:t>
            </a:r>
          </a:p>
          <a:p>
            <a:r>
              <a:rPr lang="en-GB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- a </a:t>
            </a:r>
            <a:r>
              <a:rPr lang="en-GB" sz="16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’blind alley’</a:t>
            </a:r>
            <a:endParaRPr lang="en-GB" sz="1600" b="1" i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" name="Lige forbindelse 8"/>
          <p:cNvCxnSpPr/>
          <p:nvPr/>
        </p:nvCxnSpPr>
        <p:spPr>
          <a:xfrm>
            <a:off x="6948264" y="4005064"/>
            <a:ext cx="1746499" cy="0"/>
          </a:xfrm>
          <a:prstGeom prst="line">
            <a:avLst/>
          </a:prstGeom>
          <a:ln w="317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ktangel 10"/>
          <p:cNvSpPr/>
          <p:nvPr/>
        </p:nvSpPr>
        <p:spPr>
          <a:xfrm>
            <a:off x="899592" y="1116033"/>
            <a:ext cx="58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en-GB" sz="1600" b="0" i="0" u="none" strike="noStrike" kern="1200" baseline="0" noProof="0">
                <a:solidFill>
                  <a:srgbClr val="0033CC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GB" sz="1600" dirty="0">
                <a:solidFill>
                  <a:srgbClr val="0033CC"/>
                </a:solidFill>
                <a:latin typeface="Calibri" panose="020F0502020204030204" pitchFamily="34" charset="0"/>
              </a:rPr>
              <a:t>Share of a youth cohort entering the main programmes </a:t>
            </a:r>
          </a:p>
          <a:p>
            <a:pPr algn="ctr">
              <a:defRPr lang="en-GB" sz="1600" b="0" i="0" u="none" strike="noStrike" kern="1200" baseline="0" noProof="0">
                <a:solidFill>
                  <a:srgbClr val="0033CC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GB" sz="1600" dirty="0">
                <a:solidFill>
                  <a:srgbClr val="0033CC"/>
                </a:solidFill>
                <a:latin typeface="Calibri" panose="020F0502020204030204" pitchFamily="34" charset="0"/>
              </a:rPr>
              <a:t>of </a:t>
            </a:r>
            <a:r>
              <a:rPr lang="en-GB" sz="16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upper secondary </a:t>
            </a:r>
            <a:r>
              <a:rPr lang="en-GB" sz="1600" dirty="0">
                <a:solidFill>
                  <a:srgbClr val="0033CC"/>
                </a:solidFill>
                <a:latin typeface="Calibri" panose="020F0502020204030204" pitchFamily="34" charset="0"/>
              </a:rPr>
              <a:t>education  1950 - 2005</a:t>
            </a:r>
            <a:endParaRPr lang="da-DK" dirty="0"/>
          </a:p>
        </p:txBody>
      </p:sp>
      <p:pic>
        <p:nvPicPr>
          <p:cNvPr id="10" name="Picture 2" descr="closeup af mekanikerlærling"/>
          <p:cNvPicPr>
            <a:picLocks noChangeAspect="1" noChangeArrowheads="1"/>
          </p:cNvPicPr>
          <p:nvPr/>
        </p:nvPicPr>
        <p:blipFill rotWithShape="1">
          <a:blip r:embed="rId3" cstate="print"/>
          <a:srcRect l="19895" t="10309"/>
          <a:stretch/>
        </p:blipFill>
        <p:spPr bwMode="auto">
          <a:xfrm>
            <a:off x="5506132" y="4221088"/>
            <a:ext cx="722052" cy="936104"/>
          </a:xfrm>
          <a:prstGeom prst="rect">
            <a:avLst/>
          </a:prstGeom>
          <a:noFill/>
        </p:spPr>
      </p:pic>
      <p:pic>
        <p:nvPicPr>
          <p:cNvPr id="12" name="Billed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6" t="427" r="26243" b="1"/>
          <a:stretch/>
        </p:blipFill>
        <p:spPr>
          <a:xfrm>
            <a:off x="5456440" y="2924944"/>
            <a:ext cx="769771" cy="1011216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2195736" y="4725144"/>
            <a:ext cx="181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 smtClean="0">
                <a:solidFill>
                  <a:schemeClr val="bg1"/>
                </a:solidFill>
              </a:rPr>
              <a:t>Vocational</a:t>
            </a:r>
            <a:r>
              <a:rPr lang="da-DK" dirty="0" smtClean="0">
                <a:solidFill>
                  <a:schemeClr val="bg1"/>
                </a:solidFill>
              </a:rPr>
              <a:t> </a:t>
            </a:r>
            <a:r>
              <a:rPr lang="da-DK" dirty="0" err="1" smtClean="0">
                <a:solidFill>
                  <a:schemeClr val="bg1"/>
                </a:solidFill>
              </a:rPr>
              <a:t>track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4" name="Tekstfelt 13"/>
          <p:cNvSpPr txBox="1"/>
          <p:nvPr/>
        </p:nvSpPr>
        <p:spPr>
          <a:xfrm>
            <a:off x="2974642" y="350100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rgbClr val="003399"/>
                </a:solidFill>
              </a:rPr>
              <a:t>General </a:t>
            </a:r>
            <a:r>
              <a:rPr lang="da-DK" dirty="0" err="1" smtClean="0">
                <a:solidFill>
                  <a:srgbClr val="003399"/>
                </a:solidFill>
              </a:rPr>
              <a:t>track</a:t>
            </a:r>
            <a:endParaRPr lang="da-DK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60787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63861956"/>
              </p:ext>
            </p:extLst>
          </p:nvPr>
        </p:nvGraphicFramePr>
        <p:xfrm>
          <a:off x="755576" y="836712"/>
          <a:ext cx="770485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boks 2"/>
          <p:cNvSpPr txBox="1"/>
          <p:nvPr/>
        </p:nvSpPr>
        <p:spPr>
          <a:xfrm>
            <a:off x="755576" y="5373216"/>
            <a:ext cx="7704856" cy="584775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712788"/>
            <a:r>
              <a:rPr lang="en-GB" sz="1600" dirty="0" smtClean="0">
                <a:solidFill>
                  <a:srgbClr val="000099"/>
                </a:solidFill>
                <a:latin typeface="Calibri" panose="020F0502020204030204" pitchFamily="34" charset="0"/>
                <a:cs typeface="Calibri" pitchFamily="34" charset="0"/>
              </a:rPr>
              <a:t>Tracking results in a social selection of students</a:t>
            </a:r>
          </a:p>
          <a:p>
            <a:pPr indent="712788"/>
            <a:r>
              <a:rPr lang="en-GB" sz="1600" dirty="0" smtClean="0">
                <a:solidFill>
                  <a:srgbClr val="000099"/>
                </a:solidFill>
                <a:latin typeface="Calibri" panose="020F0502020204030204" pitchFamily="34" charset="0"/>
                <a:cs typeface="Calibri" pitchFamily="34" charset="0"/>
              </a:rPr>
              <a:t>according to the educational background of their parents</a:t>
            </a:r>
            <a:endParaRPr lang="en-GB" sz="1600" dirty="0">
              <a:solidFill>
                <a:srgbClr val="000099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Christian Helms Jørgensen  • </a:t>
            </a:r>
            <a:r>
              <a:rPr lang="en-US" smtClean="0"/>
              <a:t>Department of Psychology and Educational Studies• Roskilde University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236185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dsholder til sidefod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 smtClean="0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79512" y="514636"/>
            <a:ext cx="8640960" cy="548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7800" indent="-177800" eaLnBrk="0" hangingPunct="0">
              <a:spcAft>
                <a:spcPts val="1800"/>
              </a:spcAft>
              <a:buClr>
                <a:srgbClr val="FF0000"/>
              </a:buClr>
              <a:tabLst>
                <a:tab pos="571500" algn="l"/>
              </a:tabLst>
              <a:defRPr/>
            </a:pPr>
            <a:r>
              <a:rPr lang="en-GB" kern="0" dirty="0" smtClean="0">
                <a:solidFill>
                  <a:srgbClr val="660033"/>
                </a:solidFill>
                <a:latin typeface="Calibri" panose="020F0502020204030204" pitchFamily="34" charset="0"/>
              </a:rPr>
              <a:t>  Since the 1970ies attempts to build bridges from VET to higher education </a:t>
            </a:r>
            <a:endParaRPr lang="en-GB" dirty="0" smtClean="0">
              <a:solidFill>
                <a:srgbClr val="660033"/>
              </a:solidFill>
              <a:latin typeface="Calibri" panose="020F0502020204030204" pitchFamily="34" charset="0"/>
              <a:ea typeface="Times New Roman"/>
              <a:sym typeface="Webdings"/>
            </a:endParaRPr>
          </a:p>
          <a:p>
            <a:pPr marL="355600" indent="-260350" eaLnBrk="0" hangingPunct="0">
              <a:lnSpc>
                <a:spcPts val="2700"/>
              </a:lnSpc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273050" algn="l"/>
                <a:tab pos="571500" algn="l"/>
              </a:tabLst>
              <a:defRPr/>
            </a:pP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Policies for </a:t>
            </a:r>
            <a:r>
              <a:rPr lang="en-GB" dirty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  <a:sym typeface="Webdings"/>
              </a:rPr>
              <a:t>integration</a:t>
            </a: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 of general and vocational tracks in 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1970s </a:t>
            </a: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failed. </a:t>
            </a:r>
            <a:endParaRPr lang="en-GB" dirty="0">
              <a:solidFill>
                <a:srgbClr val="000099"/>
              </a:solidFill>
              <a:latin typeface="Calibri" panose="020F0502020204030204" pitchFamily="34" charset="0"/>
              <a:ea typeface="Times New Roman"/>
              <a:sym typeface="Webdings"/>
            </a:endParaRPr>
          </a:p>
          <a:p>
            <a:pPr marL="355600" indent="-260350" eaLnBrk="0" hangingPunct="0">
              <a:lnSpc>
                <a:spcPts val="2700"/>
              </a:lnSpc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273050" algn="l"/>
                <a:tab pos="571500" algn="l"/>
              </a:tabLst>
              <a:defRPr/>
            </a:pP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Employers and craft unions allied to maintain their control of apprenticeship system. </a:t>
            </a:r>
          </a:p>
          <a:p>
            <a:pPr marL="355600" indent="-260350" eaLnBrk="0" hangingPunct="0">
              <a:lnSpc>
                <a:spcPts val="2700"/>
              </a:lnSpc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273050" algn="l"/>
                <a:tab pos="571500" algn="l"/>
              </a:tabLst>
              <a:defRPr/>
            </a:pP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Tracking was maintained – and linkage measures added</a:t>
            </a:r>
            <a:endParaRPr lang="en-GB" dirty="0" smtClean="0">
              <a:solidFill>
                <a:srgbClr val="000099"/>
              </a:solidFill>
              <a:latin typeface="Calibri" panose="020F0502020204030204" pitchFamily="34" charset="0"/>
              <a:ea typeface="Times New Roman"/>
            </a:endParaRPr>
          </a:p>
          <a:p>
            <a:pPr marL="355600" indent="-260350" eaLnBrk="0" hangingPunct="0">
              <a:lnSpc>
                <a:spcPts val="2700"/>
              </a:lnSpc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273050" algn="l"/>
                <a:tab pos="571500" algn="l"/>
              </a:tabLst>
              <a:defRPr/>
            </a:pPr>
            <a:r>
              <a:rPr lang="en-GB" dirty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  <a:sym typeface="Webdings"/>
              </a:rPr>
              <a:t>Linkage</a:t>
            </a: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 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policies from 1980s on not successful: </a:t>
            </a:r>
          </a:p>
          <a:p>
            <a:pPr marL="355600" indent="-260350" eaLnBrk="0" hangingPunct="0">
              <a:lnSpc>
                <a:spcPts val="2700"/>
              </a:lnSpc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273050" algn="l"/>
                <a:tab pos="571500" algn="l"/>
              </a:tabLst>
              <a:defRPr/>
            </a:pP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‘</a:t>
            </a:r>
            <a:r>
              <a:rPr lang="en-GB" dirty="0" err="1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Academization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’ of HE programs: increasing requirements for access to sub-Bachelor higher education </a:t>
            </a:r>
          </a:p>
          <a:p>
            <a:pPr marL="355600" indent="-260350" eaLnBrk="0" hangingPunct="0">
              <a:lnSpc>
                <a:spcPts val="2700"/>
              </a:lnSpc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273050" algn="l"/>
                <a:tab pos="571500" algn="l"/>
              </a:tabLst>
              <a:defRPr/>
            </a:pP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The </a:t>
            </a:r>
            <a:r>
              <a:rPr lang="en-GB" dirty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vocational gymnasiums 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from 1980ies </a:t>
            </a: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have 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recruited the academically strong students who might have gone to the dual system of VET</a:t>
            </a:r>
          </a:p>
          <a:p>
            <a:pPr marL="355600" indent="-260350" eaLnBrk="0" hangingPunct="0">
              <a:lnSpc>
                <a:spcPts val="2700"/>
              </a:lnSpc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273050" algn="l"/>
                <a:tab pos="571500" algn="l"/>
              </a:tabLst>
              <a:defRPr/>
            </a:pP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Very few have used the opportunities for taking </a:t>
            </a:r>
            <a:r>
              <a:rPr lang="en-GB" dirty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additional study 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oriented subjects at higher levels in VET (an option from 2000). </a:t>
            </a:r>
            <a:endParaRPr lang="en-GB" dirty="0" smtClean="0">
              <a:solidFill>
                <a:srgbClr val="000099"/>
              </a:solidFill>
              <a:latin typeface="Calibri" panose="020F0502020204030204" pitchFamily="34" charset="0"/>
              <a:ea typeface="Times New Roman"/>
            </a:endParaRPr>
          </a:p>
          <a:p>
            <a:pPr marL="95250" eaLnBrk="0" hangingPunct="0">
              <a:lnSpc>
                <a:spcPts val="2700"/>
              </a:lnSpc>
              <a:spcAft>
                <a:spcPts val="1200"/>
              </a:spcAft>
              <a:buClr>
                <a:srgbClr val="FF0000"/>
              </a:buClr>
              <a:tabLst>
                <a:tab pos="273050" algn="l"/>
                <a:tab pos="571500" algn="l"/>
              </a:tabLst>
              <a:defRPr/>
            </a:pP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							</a:t>
            </a:r>
            <a:r>
              <a:rPr lang="en-GB" i="1" dirty="0" smtClean="0">
                <a:solidFill>
                  <a:srgbClr val="660033"/>
                </a:solidFill>
                <a:latin typeface="Calibri" panose="020F0502020204030204" pitchFamily="34" charset="0"/>
                <a:ea typeface="Times New Roman"/>
              </a:rPr>
              <a:t>- so what is the results?</a:t>
            </a:r>
            <a:endParaRPr lang="en-GB" i="1" dirty="0">
              <a:solidFill>
                <a:srgbClr val="660033"/>
              </a:solidFill>
              <a:latin typeface="Calibri" panose="020F0502020204030204" pitchFamily="34" charset="0"/>
              <a:ea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øjet pil 17"/>
          <p:cNvSpPr>
            <a:spLocks/>
          </p:cNvSpPr>
          <p:nvPr/>
        </p:nvSpPr>
        <p:spPr>
          <a:xfrm>
            <a:off x="4032250" y="1906588"/>
            <a:ext cx="755650" cy="307975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GB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635896" y="2204864"/>
            <a:ext cx="113506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Short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Bøjet pil 19"/>
          <p:cNvSpPr>
            <a:spLocks/>
          </p:cNvSpPr>
          <p:nvPr/>
        </p:nvSpPr>
        <p:spPr>
          <a:xfrm>
            <a:off x="2700338" y="1536700"/>
            <a:ext cx="2051050" cy="307975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GB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2447493" y="1772816"/>
            <a:ext cx="126589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Bachelor</a:t>
            </a:r>
            <a:endParaRPr lang="en-GB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Kombinationstegning 27"/>
          <p:cNvSpPr/>
          <p:nvPr/>
        </p:nvSpPr>
        <p:spPr>
          <a:xfrm>
            <a:off x="4793240" y="4492624"/>
            <a:ext cx="1453683" cy="755261"/>
          </a:xfrm>
          <a:custGeom>
            <a:avLst/>
            <a:gdLst>
              <a:gd name="connsiteX0" fmla="*/ 0 w 586854"/>
              <a:gd name="connsiteY0" fmla="*/ 907576 h 907576"/>
              <a:gd name="connsiteX1" fmla="*/ 95534 w 586854"/>
              <a:gd name="connsiteY1" fmla="*/ 539087 h 907576"/>
              <a:gd name="connsiteX2" fmla="*/ 491319 w 586854"/>
              <a:gd name="connsiteY2" fmla="*/ 320723 h 907576"/>
              <a:gd name="connsiteX3" fmla="*/ 573206 w 586854"/>
              <a:gd name="connsiteY3" fmla="*/ 47767 h 907576"/>
              <a:gd name="connsiteX4" fmla="*/ 573206 w 586854"/>
              <a:gd name="connsiteY4" fmla="*/ 34120 h 907576"/>
              <a:gd name="connsiteX0" fmla="*/ 0 w 586470"/>
              <a:gd name="connsiteY0" fmla="*/ 927841 h 927841"/>
              <a:gd name="connsiteX1" fmla="*/ 95534 w 586470"/>
              <a:gd name="connsiteY1" fmla="*/ 559352 h 927841"/>
              <a:gd name="connsiteX2" fmla="*/ 493622 w 586470"/>
              <a:gd name="connsiteY2" fmla="*/ 462576 h 927841"/>
              <a:gd name="connsiteX3" fmla="*/ 573206 w 586470"/>
              <a:gd name="connsiteY3" fmla="*/ 68032 h 927841"/>
              <a:gd name="connsiteX4" fmla="*/ 573206 w 586470"/>
              <a:gd name="connsiteY4" fmla="*/ 54385 h 927841"/>
              <a:gd name="connsiteX0" fmla="*/ 23733 w 610203"/>
              <a:gd name="connsiteY0" fmla="*/ 927841 h 927841"/>
              <a:gd name="connsiteX1" fmla="*/ 82270 w 610203"/>
              <a:gd name="connsiteY1" fmla="*/ 551038 h 927841"/>
              <a:gd name="connsiteX2" fmla="*/ 517355 w 610203"/>
              <a:gd name="connsiteY2" fmla="*/ 462576 h 927841"/>
              <a:gd name="connsiteX3" fmla="*/ 596939 w 610203"/>
              <a:gd name="connsiteY3" fmla="*/ 68032 h 927841"/>
              <a:gd name="connsiteX4" fmla="*/ 596939 w 610203"/>
              <a:gd name="connsiteY4" fmla="*/ 54385 h 927841"/>
              <a:gd name="connsiteX0" fmla="*/ 0 w 586470"/>
              <a:gd name="connsiteY0" fmla="*/ 927841 h 927841"/>
              <a:gd name="connsiteX1" fmla="*/ 89614 w 586470"/>
              <a:gd name="connsiteY1" fmla="*/ 462576 h 927841"/>
              <a:gd name="connsiteX2" fmla="*/ 493622 w 586470"/>
              <a:gd name="connsiteY2" fmla="*/ 462576 h 927841"/>
              <a:gd name="connsiteX3" fmla="*/ 573206 w 586470"/>
              <a:gd name="connsiteY3" fmla="*/ 68032 h 927841"/>
              <a:gd name="connsiteX4" fmla="*/ 573206 w 586470"/>
              <a:gd name="connsiteY4" fmla="*/ 54385 h 927841"/>
              <a:gd name="connsiteX0" fmla="*/ 0 w 586470"/>
              <a:gd name="connsiteY0" fmla="*/ 927841 h 927841"/>
              <a:gd name="connsiteX1" fmla="*/ 151769 w 586470"/>
              <a:gd name="connsiteY1" fmla="*/ 551038 h 927841"/>
              <a:gd name="connsiteX2" fmla="*/ 493622 w 586470"/>
              <a:gd name="connsiteY2" fmla="*/ 462576 h 927841"/>
              <a:gd name="connsiteX3" fmla="*/ 573206 w 586470"/>
              <a:gd name="connsiteY3" fmla="*/ 68032 h 927841"/>
              <a:gd name="connsiteX4" fmla="*/ 573206 w 586470"/>
              <a:gd name="connsiteY4" fmla="*/ 54385 h 927841"/>
              <a:gd name="connsiteX0" fmla="*/ 32448 w 618918"/>
              <a:gd name="connsiteY0" fmla="*/ 927841 h 927841"/>
              <a:gd name="connsiteX1" fmla="*/ 184217 w 618918"/>
              <a:gd name="connsiteY1" fmla="*/ 551038 h 927841"/>
              <a:gd name="connsiteX2" fmla="*/ 526070 w 618918"/>
              <a:gd name="connsiteY2" fmla="*/ 462576 h 927841"/>
              <a:gd name="connsiteX3" fmla="*/ 605654 w 618918"/>
              <a:gd name="connsiteY3" fmla="*/ 68032 h 927841"/>
              <a:gd name="connsiteX4" fmla="*/ 605654 w 618918"/>
              <a:gd name="connsiteY4" fmla="*/ 54385 h 927841"/>
              <a:gd name="connsiteX0" fmla="*/ 32448 w 627386"/>
              <a:gd name="connsiteY0" fmla="*/ 942584 h 942584"/>
              <a:gd name="connsiteX1" fmla="*/ 184217 w 627386"/>
              <a:gd name="connsiteY1" fmla="*/ 565781 h 942584"/>
              <a:gd name="connsiteX2" fmla="*/ 557147 w 627386"/>
              <a:gd name="connsiteY2" fmla="*/ 565781 h 942584"/>
              <a:gd name="connsiteX3" fmla="*/ 605654 w 627386"/>
              <a:gd name="connsiteY3" fmla="*/ 82775 h 942584"/>
              <a:gd name="connsiteX4" fmla="*/ 605654 w 627386"/>
              <a:gd name="connsiteY4" fmla="*/ 69128 h 942584"/>
              <a:gd name="connsiteX0" fmla="*/ 32448 w 627386"/>
              <a:gd name="connsiteY0" fmla="*/ 927841 h 927841"/>
              <a:gd name="connsiteX1" fmla="*/ 184217 w 627386"/>
              <a:gd name="connsiteY1" fmla="*/ 551038 h 927841"/>
              <a:gd name="connsiteX2" fmla="*/ 557147 w 627386"/>
              <a:gd name="connsiteY2" fmla="*/ 462576 h 927841"/>
              <a:gd name="connsiteX3" fmla="*/ 605654 w 627386"/>
              <a:gd name="connsiteY3" fmla="*/ 68032 h 927841"/>
              <a:gd name="connsiteX4" fmla="*/ 605654 w 627386"/>
              <a:gd name="connsiteY4" fmla="*/ 54385 h 92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386" h="927841">
                <a:moveTo>
                  <a:pt x="32448" y="927841"/>
                </a:moveTo>
                <a:cubicBezTo>
                  <a:pt x="39272" y="792501"/>
                  <a:pt x="0" y="626385"/>
                  <a:pt x="184217" y="551038"/>
                </a:cubicBezTo>
                <a:cubicBezTo>
                  <a:pt x="266487" y="473494"/>
                  <a:pt x="486908" y="543077"/>
                  <a:pt x="557147" y="462576"/>
                </a:cubicBezTo>
                <a:cubicBezTo>
                  <a:pt x="627386" y="382075"/>
                  <a:pt x="597570" y="136064"/>
                  <a:pt x="605654" y="68032"/>
                </a:cubicBezTo>
                <a:cubicBezTo>
                  <a:pt x="613739" y="0"/>
                  <a:pt x="612478" y="37325"/>
                  <a:pt x="605654" y="54385"/>
                </a:cubicBezTo>
              </a:path>
            </a:pathLst>
          </a:custGeom>
          <a:ln w="76200"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" name="Kombinationstegning 26"/>
          <p:cNvSpPr/>
          <p:nvPr/>
        </p:nvSpPr>
        <p:spPr>
          <a:xfrm flipH="1">
            <a:off x="2956014" y="4470825"/>
            <a:ext cx="1327962" cy="758375"/>
          </a:xfrm>
          <a:custGeom>
            <a:avLst/>
            <a:gdLst>
              <a:gd name="connsiteX0" fmla="*/ 0 w 586854"/>
              <a:gd name="connsiteY0" fmla="*/ 907576 h 907576"/>
              <a:gd name="connsiteX1" fmla="*/ 95534 w 586854"/>
              <a:gd name="connsiteY1" fmla="*/ 539087 h 907576"/>
              <a:gd name="connsiteX2" fmla="*/ 491319 w 586854"/>
              <a:gd name="connsiteY2" fmla="*/ 320723 h 907576"/>
              <a:gd name="connsiteX3" fmla="*/ 573206 w 586854"/>
              <a:gd name="connsiteY3" fmla="*/ 47767 h 907576"/>
              <a:gd name="connsiteX4" fmla="*/ 573206 w 586854"/>
              <a:gd name="connsiteY4" fmla="*/ 34120 h 907576"/>
              <a:gd name="connsiteX0" fmla="*/ 0 w 601260"/>
              <a:gd name="connsiteY0" fmla="*/ 931667 h 931667"/>
              <a:gd name="connsiteX1" fmla="*/ 95534 w 601260"/>
              <a:gd name="connsiteY1" fmla="*/ 563178 h 931667"/>
              <a:gd name="connsiteX2" fmla="*/ 521648 w 601260"/>
              <a:gd name="connsiteY2" fmla="*/ 489356 h 931667"/>
              <a:gd name="connsiteX3" fmla="*/ 573206 w 601260"/>
              <a:gd name="connsiteY3" fmla="*/ 71858 h 931667"/>
              <a:gd name="connsiteX4" fmla="*/ 573206 w 601260"/>
              <a:gd name="connsiteY4" fmla="*/ 58211 h 93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260" h="931667">
                <a:moveTo>
                  <a:pt x="0" y="931667"/>
                </a:moveTo>
                <a:cubicBezTo>
                  <a:pt x="6824" y="796327"/>
                  <a:pt x="8593" y="636896"/>
                  <a:pt x="95534" y="563178"/>
                </a:cubicBezTo>
                <a:cubicBezTo>
                  <a:pt x="182475" y="489460"/>
                  <a:pt x="442036" y="571243"/>
                  <a:pt x="521648" y="489356"/>
                </a:cubicBezTo>
                <a:cubicBezTo>
                  <a:pt x="601260" y="407469"/>
                  <a:pt x="564613" y="143716"/>
                  <a:pt x="573206" y="71858"/>
                </a:cubicBezTo>
                <a:cubicBezTo>
                  <a:pt x="581799" y="0"/>
                  <a:pt x="580030" y="41151"/>
                  <a:pt x="573206" y="58211"/>
                </a:cubicBezTo>
              </a:path>
            </a:pathLst>
          </a:custGeom>
          <a:ln w="76200"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Bøjet pil 20"/>
          <p:cNvSpPr>
            <a:spLocks/>
          </p:cNvSpPr>
          <p:nvPr/>
        </p:nvSpPr>
        <p:spPr>
          <a:xfrm>
            <a:off x="1476375" y="1239838"/>
            <a:ext cx="3240088" cy="306387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GB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1186305" y="1544638"/>
            <a:ext cx="1297463" cy="9694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Master</a:t>
            </a:r>
            <a:endParaRPr lang="en-GB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Opadgående pil 16"/>
          <p:cNvSpPr>
            <a:spLocks/>
          </p:cNvSpPr>
          <p:nvPr/>
        </p:nvSpPr>
        <p:spPr>
          <a:xfrm>
            <a:off x="5770563" y="3078163"/>
            <a:ext cx="1106487" cy="782637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 smtClean="0">
                <a:solidFill>
                  <a:srgbClr val="002060"/>
                </a:solidFill>
              </a:rPr>
              <a:t>31%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16" name="Opadgående pil 15"/>
          <p:cNvSpPr>
            <a:spLocks/>
          </p:cNvSpPr>
          <p:nvPr/>
        </p:nvSpPr>
        <p:spPr>
          <a:xfrm>
            <a:off x="2483768" y="3284984"/>
            <a:ext cx="648246" cy="575816"/>
          </a:xfrm>
          <a:prstGeom prst="upArrow">
            <a:avLst>
              <a:gd name="adj1" fmla="val 50000"/>
              <a:gd name="adj2" fmla="val 50711"/>
            </a:avLst>
          </a:prstGeom>
          <a:solidFill>
            <a:schemeClr val="accent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1200" dirty="0" smtClean="0">
                <a:solidFill>
                  <a:schemeClr val="bg1"/>
                </a:solidFill>
              </a:rPr>
              <a:t>61%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208" name="Text Box 10"/>
          <p:cNvSpPr txBox="1">
            <a:spLocks noChangeArrowheads="1"/>
          </p:cNvSpPr>
          <p:nvPr/>
        </p:nvSpPr>
        <p:spPr bwMode="auto">
          <a:xfrm>
            <a:off x="971600" y="570166"/>
            <a:ext cx="69847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solidFill>
                  <a:srgbClr val="0033CC"/>
                </a:solidFill>
                <a:latin typeface="Comic Sans MS" pitchFamily="66" charset="0"/>
              </a:rPr>
              <a:t>Transitions in the Danish educational system </a:t>
            </a:r>
            <a:endParaRPr lang="en-GB" sz="16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71372" name="Text Box 12"/>
          <p:cNvSpPr txBox="1">
            <a:spLocks noChangeArrowheads="1"/>
          </p:cNvSpPr>
          <p:nvPr/>
        </p:nvSpPr>
        <p:spPr bwMode="auto">
          <a:xfrm>
            <a:off x="1187450" y="3857625"/>
            <a:ext cx="3348038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education: </a:t>
            </a:r>
            <a:r>
              <a:rPr lang="en-GB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Gymnasium</a:t>
            </a:r>
          </a:p>
          <a:p>
            <a:pPr algn="just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‘classic’                   │              vocational</a:t>
            </a:r>
          </a:p>
          <a:p>
            <a:pPr algn="just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Gymnasium                             Gymnasiums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43438" y="3862388"/>
            <a:ext cx="3222625" cy="707886"/>
          </a:xfrm>
          <a:prstGeom prst="rect">
            <a:avLst/>
          </a:prstGeom>
          <a:solidFill>
            <a:schemeClr val="accent3">
              <a:lumMod val="60000"/>
              <a:lumOff val="40000"/>
              <a:alpha val="69804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vocational education VET</a:t>
            </a: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 main entrances </a:t>
            </a: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109 programmes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187450" y="5200650"/>
            <a:ext cx="6697663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Basic school </a:t>
            </a:r>
          </a:p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 – 10. grade</a:t>
            </a:r>
            <a:endParaRPr lang="en-GB" dirty="0">
              <a:solidFill>
                <a:schemeClr val="folHlink"/>
              </a:solidFill>
            </a:endParaRPr>
          </a:p>
        </p:txBody>
      </p:sp>
      <p:sp>
        <p:nvSpPr>
          <p:cNvPr id="8212" name="Rektangel 18"/>
          <p:cNvSpPr>
            <a:spLocks noChangeArrowheads="1"/>
          </p:cNvSpPr>
          <p:nvPr/>
        </p:nvSpPr>
        <p:spPr bwMode="auto">
          <a:xfrm>
            <a:off x="1187450" y="6092825"/>
            <a:ext cx="666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 dirty="0" smtClean="0">
                <a:solidFill>
                  <a:srgbClr val="002060"/>
                </a:solidFill>
              </a:rPr>
              <a:t>Final rates of completion 25 years after leaving basic school </a:t>
            </a:r>
          </a:p>
          <a:p>
            <a:r>
              <a:rPr lang="en-GB" sz="1000" dirty="0" smtClean="0">
                <a:solidFill>
                  <a:srgbClr val="002060"/>
                </a:solidFill>
              </a:rPr>
              <a:t>Percentages of a youth cohort in 2013 hybrid qualifications                         Source UNI-C </a:t>
            </a:r>
            <a:endParaRPr lang="en-GB" sz="1000" dirty="0">
              <a:solidFill>
                <a:srgbClr val="002060"/>
              </a:solidFill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138238" y="2482850"/>
            <a:ext cx="3643312" cy="6155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Higher education   </a:t>
            </a:r>
          </a:p>
          <a:p>
            <a:pPr algn="ctr">
              <a:defRPr/>
            </a:pP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Opadgående pil 28"/>
          <p:cNvSpPr>
            <a:spLocks/>
          </p:cNvSpPr>
          <p:nvPr/>
        </p:nvSpPr>
        <p:spPr>
          <a:xfrm rot="20022488">
            <a:off x="4213510" y="3129518"/>
            <a:ext cx="1106487" cy="782637"/>
          </a:xfrm>
          <a:prstGeom prst="upArrow">
            <a:avLst/>
          </a:prstGeom>
          <a:gradFill>
            <a:gsLst>
              <a:gs pos="30000">
                <a:schemeClr val="accent3">
                  <a:lumMod val="60000"/>
                  <a:lumOff val="4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0800000" scaled="1"/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3791723" y="3287137"/>
            <a:ext cx="1728358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bg1">
                    <a:lumMod val="95000"/>
                  </a:schemeClr>
                </a:solidFill>
              </a:rPr>
              <a:t>Only 5% enter HE </a:t>
            </a:r>
          </a:p>
          <a:p>
            <a:r>
              <a:rPr lang="en-GB" sz="1400" b="1" dirty="0" smtClean="0">
                <a:solidFill>
                  <a:schemeClr val="bg1">
                    <a:lumMod val="95000"/>
                  </a:schemeClr>
                </a:solidFill>
              </a:rPr>
              <a:t>from VET</a:t>
            </a:r>
            <a:endParaRPr lang="da-DK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6197191" y="402299"/>
            <a:ext cx="158569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Percentages:</a:t>
            </a:r>
          </a:p>
          <a:p>
            <a:r>
              <a:rPr lang="en-GB" sz="1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Shares of a youth cohort</a:t>
            </a:r>
            <a:endParaRPr lang="da-DK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1057537" y="3140968"/>
            <a:ext cx="12250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solidFill>
                  <a:srgbClr val="9F2936">
                    <a:lumMod val="60000"/>
                    <a:lumOff val="40000"/>
                  </a:srgbClr>
                </a:solidFill>
              </a:rPr>
              <a:t>HE enrolment</a:t>
            </a:r>
          </a:p>
          <a:p>
            <a:r>
              <a:rPr lang="en-GB" sz="1200" b="1" dirty="0" smtClean="0">
                <a:solidFill>
                  <a:srgbClr val="9F2936">
                    <a:lumMod val="60000"/>
                    <a:lumOff val="40000"/>
                  </a:srgbClr>
                </a:solidFill>
              </a:rPr>
              <a:t>doubled from</a:t>
            </a:r>
          </a:p>
          <a:p>
            <a:r>
              <a:rPr lang="en-GB" sz="1200" b="1" dirty="0" smtClean="0">
                <a:solidFill>
                  <a:srgbClr val="9F2936">
                    <a:lumMod val="60000"/>
                    <a:lumOff val="40000"/>
                  </a:srgbClr>
                </a:solidFill>
              </a:rPr>
              <a:t>24% in 1980</a:t>
            </a:r>
            <a:endParaRPr lang="da-DK" dirty="0"/>
          </a:p>
        </p:txBody>
      </p:sp>
      <p:sp>
        <p:nvSpPr>
          <p:cNvPr id="32" name="Rektangel 31"/>
          <p:cNvSpPr/>
          <p:nvPr/>
        </p:nvSpPr>
        <p:spPr>
          <a:xfrm>
            <a:off x="5292080" y="1268760"/>
            <a:ext cx="2592288" cy="1728192"/>
          </a:xfrm>
          <a:prstGeom prst="rect">
            <a:avLst/>
          </a:prstGeom>
          <a:pattFill prst="dkHorz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rgbClr val="7030A0"/>
                </a:solidFill>
              </a:rPr>
              <a:t>Labour market</a:t>
            </a:r>
          </a:p>
          <a:p>
            <a:pPr>
              <a:defRPr/>
            </a:pPr>
            <a:endParaRPr lang="en-GB" sz="1200" dirty="0" smtClean="0">
              <a:solidFill>
                <a:srgbClr val="7030A0"/>
              </a:solidFill>
            </a:endParaRPr>
          </a:p>
          <a:p>
            <a:pPr algn="ctr">
              <a:defRPr/>
            </a:pPr>
            <a:endParaRPr lang="en-GB" sz="14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>
              <a:defRPr/>
            </a:pPr>
            <a:endParaRPr lang="en-GB" sz="14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>
              <a:defRPr/>
            </a:pPr>
            <a:endParaRPr lang="en-GB" sz="14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>
              <a:defRPr/>
            </a:pPr>
            <a:endParaRPr lang="da-DK" sz="14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Pladsholder til sidefod 3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Christian Helms Jørgensen  • </a:t>
            </a:r>
            <a:r>
              <a:rPr lang="en-US" smtClean="0"/>
              <a:t>Department of Psychology and Educational Studies• Roskilde University</a:t>
            </a:r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7126550" y="3140968"/>
            <a:ext cx="18379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b="1" dirty="0" smtClean="0">
                <a:solidFill>
                  <a:srgbClr val="003399"/>
                </a:solidFill>
              </a:rPr>
              <a:t>VET: a blind alley on the road to HE</a:t>
            </a:r>
            <a:endParaRPr lang="en-GB" sz="1400" b="1" dirty="0">
              <a:solidFill>
                <a:srgbClr val="003399"/>
              </a:solidFill>
            </a:endParaRPr>
          </a:p>
        </p:txBody>
      </p:sp>
      <p:sp>
        <p:nvSpPr>
          <p:cNvPr id="2" name="Manuel indlæsning 1"/>
          <p:cNvSpPr/>
          <p:nvPr/>
        </p:nvSpPr>
        <p:spPr>
          <a:xfrm flipH="1" flipV="1">
            <a:off x="5298430" y="1282230"/>
            <a:ext cx="2585936" cy="1207139"/>
          </a:xfrm>
          <a:prstGeom prst="flowChartManualInpu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/>
          <p:cNvSpPr/>
          <p:nvPr/>
        </p:nvSpPr>
        <p:spPr>
          <a:xfrm>
            <a:off x="5687093" y="1999873"/>
            <a:ext cx="17652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Vertical segmentation</a:t>
            </a:r>
            <a:endParaRPr lang="da-DK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Opadgående pil 29"/>
          <p:cNvSpPr>
            <a:spLocks/>
          </p:cNvSpPr>
          <p:nvPr/>
        </p:nvSpPr>
        <p:spPr>
          <a:xfrm>
            <a:off x="5770561" y="2424375"/>
            <a:ext cx="1106487" cy="782637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 smtClean="0">
                <a:solidFill>
                  <a:srgbClr val="002060"/>
                </a:solidFill>
              </a:rPr>
              <a:t>31%</a:t>
            </a:r>
            <a:endParaRPr lang="en-GB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81788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-0.03663 -0.14237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" y="-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 animBg="1"/>
      <p:bldP spid="24" grpId="0" animBg="1"/>
      <p:bldP spid="17" grpId="0" animBg="1"/>
      <p:bldP spid="16" grpId="0" animBg="1"/>
      <p:bldP spid="16" grpId="1" animBg="1"/>
      <p:bldP spid="271372" grpId="0" animBg="1"/>
      <p:bldP spid="10" grpId="0" animBg="1"/>
      <p:bldP spid="11" grpId="0" animBg="1"/>
      <p:bldP spid="19" grpId="0" animBg="1"/>
      <p:bldP spid="29" grpId="0" animBg="1"/>
      <p:bldP spid="29" grpId="1" animBg="1"/>
      <p:bldP spid="29" grpId="2" animBg="1"/>
      <p:bldP spid="31" grpId="0" animBg="1"/>
      <p:bldP spid="26" grpId="0"/>
      <p:bldP spid="32" grpId="0" animBg="1"/>
      <p:bldP spid="3" grpId="0"/>
      <p:bldP spid="2" grpId="0" animBg="1"/>
      <p:bldP spid="4" grpId="0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>
          <a:xfrm>
            <a:off x="5091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609194"/>
              </p:ext>
            </p:extLst>
          </p:nvPr>
        </p:nvGraphicFramePr>
        <p:xfrm>
          <a:off x="720080" y="1268760"/>
          <a:ext cx="2232248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48"/>
              </a:tblGrid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Industry 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VET: Child </a:t>
                      </a:r>
                      <a:r>
                        <a:rPr lang="da-DK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</a:t>
                      </a: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VET: Business/Retail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</a:t>
                      </a:r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Building</a:t>
                      </a:r>
                      <a:endParaRPr lang="da-DK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VET: Metal &amp; </a:t>
                      </a:r>
                      <a:r>
                        <a:rPr lang="da-DK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Mechanical</a:t>
                      </a:r>
                      <a:endParaRPr lang="da-DK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VET: Media &amp; </a:t>
                      </a:r>
                      <a:r>
                        <a:rPr lang="da-DK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Grafic</a:t>
                      </a: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VET: Tech-</a:t>
                      </a:r>
                      <a:r>
                        <a:rPr lang="da-DK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Manufacture</a:t>
                      </a:r>
                      <a:endParaRPr lang="da-DK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</a:t>
                      </a:r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Social </a:t>
                      </a: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services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VET: Food &amp; Restaurant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</a:t>
                      </a:r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Transport </a:t>
                      </a:r>
                      <a:endParaRPr lang="da-DK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</a:t>
                      </a:r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Health  </a:t>
                      </a:r>
                      <a:endParaRPr lang="da-DK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progression rate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427250"/>
              </p:ext>
            </p:extLst>
          </p:nvPr>
        </p:nvGraphicFramePr>
        <p:xfrm>
          <a:off x="3024336" y="1268760"/>
          <a:ext cx="1224136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/>
              </a:tblGrid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Cohort</a:t>
                      </a:r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1991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(0)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9,0%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12,3%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2918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7,7%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036265"/>
              </p:ext>
            </p:extLst>
          </p:nvPr>
        </p:nvGraphicFramePr>
        <p:xfrm>
          <a:off x="4320480" y="1268760"/>
          <a:ext cx="1187624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7624"/>
              </a:tblGrid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Cohort</a:t>
                      </a:r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1996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(0)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8,5%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4,6%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7,5%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3259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7,9%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214843"/>
              </p:ext>
            </p:extLst>
          </p:nvPr>
        </p:nvGraphicFramePr>
        <p:xfrm>
          <a:off x="5544616" y="1268760"/>
          <a:ext cx="1259632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9632"/>
              </a:tblGrid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Cohort</a:t>
                      </a: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2001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12,6%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11,0%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4,8%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4,9%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3,0%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3053 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7,7%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305200"/>
              </p:ext>
            </p:extLst>
          </p:nvPr>
        </p:nvGraphicFramePr>
        <p:xfrm>
          <a:off x="6840760" y="1268760"/>
          <a:ext cx="1331640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1640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effectLst/>
                        </a:rPr>
                        <a:t>Cohort</a:t>
                      </a:r>
                      <a:r>
                        <a:rPr lang="da-DK" sz="1600" dirty="0">
                          <a:effectLst/>
                        </a:rPr>
                        <a:t> </a:t>
                      </a:r>
                      <a:r>
                        <a:rPr lang="da-DK" sz="1600" b="1" dirty="0">
                          <a:effectLst/>
                        </a:rPr>
                        <a:t>2006 </a:t>
                      </a:r>
                      <a:endParaRPr lang="da-D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3,2% 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10,7% </a:t>
                      </a:r>
                      <a:endParaRPr lang="da-D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3,0% 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1,9% </a:t>
                      </a:r>
                      <a:endParaRPr lang="da-D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3,3% </a:t>
                      </a:r>
                      <a:endParaRPr lang="da-D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4,7% 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2,0% </a:t>
                      </a:r>
                      <a:endParaRPr lang="da-D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2,0% 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4,8% </a:t>
                      </a:r>
                      <a:endParaRPr lang="da-D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3,8% </a:t>
                      </a:r>
                      <a:endParaRPr lang="da-D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2104 </a:t>
                      </a:r>
                      <a:endParaRPr lang="da-D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dirty="0">
                          <a:effectLst/>
                        </a:rPr>
                        <a:t>6,4% </a:t>
                      </a:r>
                      <a:endParaRPr lang="da-D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ktangel 7"/>
          <p:cNvSpPr/>
          <p:nvPr/>
        </p:nvSpPr>
        <p:spPr>
          <a:xfrm>
            <a:off x="755576" y="476672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rgbClr val="000099"/>
                </a:solidFill>
                <a:latin typeface="Comic Sans MS" pitchFamily="66" charset="0"/>
              </a:rPr>
              <a:t>Rates of progression from VET to HE until 5 years after </a:t>
            </a:r>
            <a:r>
              <a:rPr lang="en-US" kern="0" dirty="0" smtClean="0">
                <a:solidFill>
                  <a:srgbClr val="000099"/>
                </a:solidFill>
                <a:latin typeface="Comic Sans MS" pitchFamily="66" charset="0"/>
              </a:rPr>
              <a:t>graduation</a:t>
            </a:r>
            <a:endParaRPr lang="da-DK" kern="0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755576" y="2348880"/>
            <a:ext cx="7416824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755576" y="3429000"/>
            <a:ext cx="74168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755576" y="4509120"/>
            <a:ext cx="74168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695324" y="4149080"/>
            <a:ext cx="7477075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755576" y="1988840"/>
            <a:ext cx="7416824" cy="36004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/>
          <p:cNvSpPr/>
          <p:nvPr/>
        </p:nvSpPr>
        <p:spPr>
          <a:xfrm>
            <a:off x="755576" y="4869160"/>
            <a:ext cx="7416824" cy="36004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ktangel 15"/>
          <p:cNvSpPr/>
          <p:nvPr/>
        </p:nvSpPr>
        <p:spPr>
          <a:xfrm rot="21183100">
            <a:off x="8143684" y="2423370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err="1" smtClean="0">
                <a:solidFill>
                  <a:srgbClr val="FF0000"/>
                </a:solidFill>
              </a:rPr>
              <a:t>Decline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 rot="21183100">
            <a:off x="8077475" y="1919315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>
                <a:solidFill>
                  <a:srgbClr val="00B050"/>
                </a:solidFill>
              </a:rPr>
              <a:t>Growth </a:t>
            </a:r>
            <a:endParaRPr lang="da-DK" dirty="0">
              <a:solidFill>
                <a:srgbClr val="00B050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 rot="21183100">
            <a:off x="8143684" y="3359474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err="1" smtClean="0">
                <a:solidFill>
                  <a:srgbClr val="FF0000"/>
                </a:solidFill>
              </a:rPr>
              <a:t>Decline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19" name="Rektangel 18"/>
          <p:cNvSpPr/>
          <p:nvPr/>
        </p:nvSpPr>
        <p:spPr>
          <a:xfrm rot="21183100">
            <a:off x="8191001" y="4065298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err="1" smtClean="0">
                <a:solidFill>
                  <a:srgbClr val="FF0000"/>
                </a:solidFill>
              </a:rPr>
              <a:t>Decline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20" name="Rektangel 19"/>
          <p:cNvSpPr/>
          <p:nvPr/>
        </p:nvSpPr>
        <p:spPr>
          <a:xfrm rot="21183100">
            <a:off x="8191001" y="4425338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err="1" smtClean="0">
                <a:solidFill>
                  <a:srgbClr val="FF0000"/>
                </a:solidFill>
              </a:rPr>
              <a:t>Decline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 rot="21183100">
            <a:off x="8119087" y="487319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>
                <a:solidFill>
                  <a:srgbClr val="00B050"/>
                </a:solidFill>
              </a:rPr>
              <a:t>Growth </a:t>
            </a:r>
            <a:endParaRPr lang="da-DK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8429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dsholder til sidefod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 smtClean="0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323528" y="908720"/>
            <a:ext cx="8424862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7800" indent="-177800" eaLnBrk="0" hangingPunct="0">
              <a:spcAft>
                <a:spcPts val="1800"/>
              </a:spcAft>
              <a:buClr>
                <a:srgbClr val="FF0000"/>
              </a:buClr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</a:rPr>
              <a:t>Why this low rate of progression from Dual VET to higher education? </a:t>
            </a:r>
            <a:endParaRPr lang="en-GB" dirty="0" smtClean="0">
              <a:solidFill>
                <a:srgbClr val="00B0F0"/>
              </a:solidFill>
              <a:latin typeface="Calibri" panose="020F0502020204030204" pitchFamily="34" charset="0"/>
              <a:ea typeface="Times New Roman"/>
              <a:sym typeface="Webdings"/>
            </a:endParaRPr>
          </a:p>
          <a:p>
            <a:pPr marL="534988" indent="-17780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The dual system successfully transfers </a:t>
            </a:r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students out of the educational system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 and bring them into employment. </a:t>
            </a:r>
          </a:p>
          <a:p>
            <a:pPr marL="534988" indent="-17780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When VET students enter into employment they acquire good earnings and establish family – and have </a:t>
            </a:r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financial responsibilities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. </a:t>
            </a:r>
          </a:p>
          <a:p>
            <a:pPr marL="534988" indent="-17780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Successful policies for </a:t>
            </a:r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vocational enhancement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: Dual VET offer programmes at a high level (e.g. </a:t>
            </a:r>
            <a:r>
              <a:rPr lang="en-GB" i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data-technician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5½ years) </a:t>
            </a:r>
          </a:p>
          <a:p>
            <a:pPr marL="534988" indent="-17780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Compressed wage structure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: equal earning of skilled workers and graduates with Bachelor degree (nurses, teachers in basic school). </a:t>
            </a:r>
          </a:p>
          <a:p>
            <a:pPr marL="534988" indent="-17780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Skilled workers have good opportunities for </a:t>
            </a:r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work based careers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in the craft based production – supported by a comprehensive public system of vocational further training.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8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17979</TotalTime>
  <Words>1425</Words>
  <Application>Microsoft Office PowerPoint</Application>
  <PresentationFormat>On-screen Show (4:3)</PresentationFormat>
  <Paragraphs>276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Standarddesign</vt:lpstr>
      <vt:lpstr>Kontortema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Christian Helms</dc:creator>
  <cp:lastModifiedBy>Caroline.Sturman</cp:lastModifiedBy>
  <cp:revision>636</cp:revision>
  <cp:lastPrinted>2015-06-02T14:33:57Z</cp:lastPrinted>
  <dcterms:created xsi:type="dcterms:W3CDTF">2006-11-01T09:34:51Z</dcterms:created>
  <dcterms:modified xsi:type="dcterms:W3CDTF">2015-06-23T12:24:27Z</dcterms:modified>
</cp:coreProperties>
</file>