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6" r:id="rId3"/>
    <p:sldId id="270" r:id="rId4"/>
    <p:sldId id="274" r:id="rId5"/>
    <p:sldId id="284" r:id="rId6"/>
    <p:sldId id="279" r:id="rId7"/>
    <p:sldId id="281" r:id="rId8"/>
    <p:sldId id="286" r:id="rId9"/>
    <p:sldId id="285" r:id="rId10"/>
    <p:sldId id="282" r:id="rId11"/>
    <p:sldId id="287" r:id="rId12"/>
    <p:sldId id="266" r:id="rId13"/>
    <p:sldId id="271" r:id="rId14"/>
  </p:sldIdLst>
  <p:sldSz cx="13003213" cy="9756775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78" y="-67"/>
      </p:cViewPr>
      <p:guideLst>
        <p:guide orient="horz" pos="3073"/>
        <p:guide pos="40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634EF5-9D2A-49DE-8761-97EBD01D1033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650275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6/24/2015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F84300-5E95-4CB6-9C44-BA870939A33A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046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6B92301-67D2-4D50-8C08-586F22779F18}" type="datetime1">
              <a:rPr lang="en-US"/>
              <a:pPr lvl="0"/>
              <a:t>6/24/2015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91" y="685800"/>
            <a:ext cx="4568827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85540F9-A7E9-42C5-9C1B-BEC601A419E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5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650275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7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650275" marR="0" lvl="1" indent="0" algn="l" defTabSz="650275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7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1300551" marR="0" lvl="2" indent="0" algn="l" defTabSz="650275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7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950826" marR="0" lvl="3" indent="0" algn="l" defTabSz="650275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7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2601102" marR="0" lvl="4" indent="0" algn="l" defTabSz="650275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7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Ou works at scale, doesn’t have the local connections that local brick universities have. We work closely with trusted intermediaries to reach learners. 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74B3111-F6BA-4663-AEE0-E4E9A8B6FB70}" type="slidenum"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2AAB31CA-EFA6-4204-A699-8EAEE7ABFFF3}" type="slidenum"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/>
          </a:p>
          <a:p>
            <a:pPr lvl="0"/>
            <a:r>
              <a:rPr lang="en-GB"/>
              <a:t>JIFL….UNMASK REST OF SCREEN 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26E877F-0B7D-43B8-93C5-934651B947F4}" type="slidenum"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85750" lvl="0" indent="-285750">
              <a:buSzPct val="100000"/>
              <a:buFont typeface="Arial" pitchFamily="34"/>
              <a:buChar char="•"/>
            </a:pPr>
            <a:r>
              <a:rPr lang="en-GB"/>
              <a:t>Local V scale – presence on the ground</a:t>
            </a:r>
          </a:p>
          <a:p>
            <a:pPr marL="285750" lvl="0" indent="-285750">
              <a:buSzPct val="100000"/>
              <a:buFont typeface="Arial" pitchFamily="34"/>
              <a:buChar char="•"/>
            </a:pPr>
            <a:r>
              <a:rPr lang="en-GB"/>
              <a:t>Are we targeting the right partners?</a:t>
            </a:r>
          </a:p>
          <a:p>
            <a:pPr marL="285750" lvl="0" indent="-285750">
              <a:buSzPct val="100000"/>
              <a:buFont typeface="Arial" pitchFamily="34"/>
              <a:buChar char="•"/>
            </a:pPr>
            <a:r>
              <a:rPr lang="en-GB"/>
              <a:t>Are we starting where the learners are?</a:t>
            </a:r>
          </a:p>
          <a:p>
            <a:pPr marL="285750" lvl="0" indent="-285750">
              <a:buSzPct val="100000"/>
              <a:buFont typeface="Arial" pitchFamily="34"/>
              <a:buChar char="•"/>
            </a:pPr>
            <a:r>
              <a:rPr lang="en-GB"/>
              <a:t>WA recruitment V support &amp; retention</a:t>
            </a:r>
          </a:p>
          <a:p>
            <a:pPr marL="285750" lvl="0" indent="-285750">
              <a:buSzPct val="100000"/>
              <a:buFont typeface="Arial" pitchFamily="34"/>
              <a:buChar char="•"/>
            </a:pPr>
            <a:r>
              <a:rPr lang="en-GB"/>
              <a:t>Should we do more through partnership work to prepare WA groups for HE study?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2F118C77-6F18-42F6-8ABB-FDD6741F840A}" type="slidenum"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01_back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3216" cy="97524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530068" y="4628144"/>
            <a:ext cx="7941243" cy="3410309"/>
          </a:xfrm>
        </p:spPr>
        <p:txBody>
          <a:bodyPr anchor="b"/>
          <a:lstStyle>
            <a:lvl1pPr>
              <a:lnSpc>
                <a:spcPts val="5000"/>
              </a:lnSpc>
              <a:defRPr lang="en-US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530068" y="8356701"/>
            <a:ext cx="7967432" cy="461662"/>
          </a:xfrm>
        </p:spPr>
        <p:txBody>
          <a:bodyPr>
            <a:spAutoFit/>
          </a:bodyPr>
          <a:lstStyle>
            <a:lvl1pPr marL="0" indent="0">
              <a:buNone/>
              <a:defRPr lang="en-US"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7"/>
          <p:cNvCxnSpPr/>
          <p:nvPr/>
        </p:nvCxnSpPr>
        <p:spPr>
          <a:xfrm>
            <a:off x="528431" y="8235342"/>
            <a:ext cx="7942890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custDash>
              <a:ds d="100000" sp="100000"/>
            </a:custDash>
          </a:ln>
        </p:spPr>
      </p:cxnSp>
      <p:pic>
        <p:nvPicPr>
          <p:cNvPr id="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96560" y="690564"/>
            <a:ext cx="1928807" cy="146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50534" y="8609798"/>
            <a:ext cx="2335213" cy="835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21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2_back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3216" cy="97524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530068" y="3921175"/>
            <a:ext cx="7941243" cy="3410309"/>
          </a:xfrm>
        </p:spPr>
        <p:txBody>
          <a:bodyPr anchor="b"/>
          <a:lstStyle>
            <a:lvl1pPr>
              <a:lnSpc>
                <a:spcPts val="5000"/>
              </a:lnSpc>
              <a:defRPr lang="en-US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530068" y="7662827"/>
            <a:ext cx="7967432" cy="461662"/>
          </a:xfrm>
        </p:spPr>
        <p:txBody>
          <a:bodyPr>
            <a:spAutoFit/>
          </a:bodyPr>
          <a:lstStyle>
            <a:lvl1pPr marL="0" indent="0">
              <a:buNone/>
              <a:defRPr lang="en-US"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7"/>
          <p:cNvCxnSpPr/>
          <p:nvPr/>
        </p:nvCxnSpPr>
        <p:spPr>
          <a:xfrm>
            <a:off x="528431" y="7541468"/>
            <a:ext cx="7942890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custDash>
              <a:ds d="100000" sp="100000"/>
            </a:custDash>
          </a:ln>
        </p:spPr>
      </p:cxnSp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07695" y="379549"/>
            <a:ext cx="1674851" cy="127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8431" y="8380823"/>
            <a:ext cx="2336959" cy="838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99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1"/>
            <a:ext cx="13003216" cy="97524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2133596" y="4294287"/>
            <a:ext cx="8718328" cy="651656"/>
          </a:xfrm>
        </p:spPr>
        <p:txBody>
          <a:bodyPr anchor="b" anchorCtr="1">
            <a:spAutoFit/>
          </a:bodyPr>
          <a:lstStyle>
            <a:lvl1pPr algn="ctr">
              <a:lnSpc>
                <a:spcPts val="5000"/>
              </a:lnSpc>
              <a:defRPr lang="en-US" sz="585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2133596" y="5358649"/>
            <a:ext cx="8731422" cy="461662"/>
          </a:xfrm>
        </p:spPr>
        <p:txBody>
          <a:bodyPr anchorCtr="1">
            <a:spAutoFit/>
          </a:bodyPr>
          <a:lstStyle>
            <a:lvl1pPr marL="0" indent="0" algn="ctr">
              <a:buNone/>
              <a:defRPr lang="en-US"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4442" y="363007"/>
            <a:ext cx="750082" cy="887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11"/>
          <p:cNvSpPr/>
          <p:nvPr/>
        </p:nvSpPr>
        <p:spPr>
          <a:xfrm>
            <a:off x="12131866" y="9224970"/>
            <a:ext cx="292800" cy="2928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5AAE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b="0" i="0" u="none" strike="noStrike" kern="1200" cap="none" spc="0" baseline="0">
              <a:solidFill>
                <a:srgbClr val="FFFFFF"/>
              </a:solidFill>
              <a:uFillTx/>
              <a:latin typeface="Helvetica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6203A4-263D-4B92-B527-EE7A74C3F1C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82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C3B7A-8880-4770-8D7A-23DF4FF87FF9}" type="slidenum">
              <a:t>‹#›</a:t>
            </a:fld>
            <a:endParaRPr lang="en-GB"/>
          </a:p>
        </p:txBody>
      </p:sp>
      <p:cxnSp>
        <p:nvCxnSpPr>
          <p:cNvPr id="3" name="Straight Connector 6"/>
          <p:cNvCxnSpPr/>
          <p:nvPr/>
        </p:nvCxnSpPr>
        <p:spPr>
          <a:xfrm>
            <a:off x="711741" y="1270421"/>
            <a:ext cx="9001418" cy="0"/>
          </a:xfrm>
          <a:prstGeom prst="straightConnector1">
            <a:avLst/>
          </a:prstGeom>
          <a:noFill/>
          <a:ln w="38103">
            <a:solidFill>
              <a:srgbClr val="75AAE5"/>
            </a:solidFill>
            <a:custDash>
              <a:ds d="100000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345613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9"/>
          <p:cNvSpPr/>
          <p:nvPr/>
        </p:nvSpPr>
        <p:spPr>
          <a:xfrm>
            <a:off x="12131866" y="9224970"/>
            <a:ext cx="292800" cy="2928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B55A8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b="0" i="0" u="none" strike="noStrike" kern="1200" cap="none" spc="0" baseline="0">
              <a:solidFill>
                <a:srgbClr val="FFFFFF"/>
              </a:solidFill>
              <a:uFillTx/>
              <a:latin typeface="Helvetica"/>
            </a:endParaRPr>
          </a:p>
        </p:txBody>
      </p:sp>
      <p:sp>
        <p:nvSpPr>
          <p:cNvPr id="3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39467A-C00C-4B2A-A2B5-367DD66A5FE5}" type="slidenum">
              <a:t>‹#›</a:t>
            </a:fld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319" y="0"/>
            <a:ext cx="2986887" cy="297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OU 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578" y="363007"/>
            <a:ext cx="759820" cy="887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720912" y="1546533"/>
            <a:ext cx="9506513" cy="430883"/>
          </a:xfrm>
        </p:spPr>
        <p:txBody>
          <a:bodyPr>
            <a:spAutoFit/>
          </a:bodyPr>
          <a:lstStyle>
            <a:lvl1pPr marL="0" indent="0">
              <a:buNone/>
              <a:defRPr lang="en-US" sz="28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715627" y="416911"/>
            <a:ext cx="9510180" cy="826827"/>
          </a:xfrm>
        </p:spPr>
        <p:txBody>
          <a:bodyPr/>
          <a:lstStyle>
            <a:lvl1pPr>
              <a:defRPr lang="en-US">
                <a:solidFill>
                  <a:srgbClr val="0B55A8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 txBox="1">
            <a:spLocks noGrp="1"/>
          </p:cNvSpPr>
          <p:nvPr>
            <p:ph idx="4294967295"/>
          </p:nvPr>
        </p:nvSpPr>
        <p:spPr>
          <a:xfrm>
            <a:off x="720912" y="2724509"/>
            <a:ext cx="11575133" cy="6222684"/>
          </a:xfrm>
        </p:spPr>
        <p:txBody>
          <a:bodyPr/>
          <a:lstStyle>
            <a:lvl1pPr>
              <a:buClr>
                <a:srgbClr val="0B55A8"/>
              </a:buClr>
              <a:defRPr lang="en-US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14"/>
          <p:cNvCxnSpPr/>
          <p:nvPr/>
        </p:nvCxnSpPr>
        <p:spPr>
          <a:xfrm>
            <a:off x="711741" y="1270421"/>
            <a:ext cx="9001418" cy="0"/>
          </a:xfrm>
          <a:prstGeom prst="straightConnector1">
            <a:avLst/>
          </a:prstGeom>
          <a:noFill/>
          <a:ln w="38103">
            <a:solidFill>
              <a:srgbClr val="0B55A8"/>
            </a:solidFill>
            <a:custDash>
              <a:ds d="100000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54370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9"/>
          <p:cNvSpPr/>
          <p:nvPr/>
        </p:nvSpPr>
        <p:spPr>
          <a:xfrm>
            <a:off x="12131866" y="9224970"/>
            <a:ext cx="292800" cy="2928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A4A4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b="0" i="0" u="none" strike="noStrike" kern="1200" cap="none" spc="0" baseline="0">
              <a:solidFill>
                <a:srgbClr val="FFFFFF"/>
              </a:solidFill>
              <a:uFillTx/>
              <a:latin typeface="Helvetica"/>
            </a:endParaRPr>
          </a:p>
        </p:txBody>
      </p:sp>
      <p:sp>
        <p:nvSpPr>
          <p:cNvPr id="3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FBCB8-3206-4957-A74C-D96D6F14DD58}" type="slidenum">
              <a:t>‹#›</a:t>
            </a:fld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319" y="0"/>
            <a:ext cx="2986887" cy="297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OU 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578" y="363007"/>
            <a:ext cx="759820" cy="887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715627" y="416911"/>
            <a:ext cx="9510180" cy="826827"/>
          </a:xfrm>
        </p:spPr>
        <p:txBody>
          <a:bodyPr/>
          <a:lstStyle>
            <a:lvl1pPr>
              <a:defRPr lang="en-US">
                <a:solidFill>
                  <a:srgbClr val="A4A4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720912" y="1546533"/>
            <a:ext cx="9506513" cy="430883"/>
          </a:xfrm>
        </p:spPr>
        <p:txBody>
          <a:bodyPr>
            <a:spAutoFit/>
          </a:bodyPr>
          <a:lstStyle>
            <a:lvl1pPr marL="0" indent="0">
              <a:buNone/>
              <a:defRPr lang="en-US" sz="28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Content Placeholder 2"/>
          <p:cNvSpPr txBox="1">
            <a:spLocks noGrp="1"/>
          </p:cNvSpPr>
          <p:nvPr>
            <p:ph idx="4294967295"/>
          </p:nvPr>
        </p:nvSpPr>
        <p:spPr>
          <a:xfrm>
            <a:off x="720912" y="2724509"/>
            <a:ext cx="11575133" cy="6222684"/>
          </a:xfrm>
        </p:spPr>
        <p:txBody>
          <a:bodyPr/>
          <a:lstStyle>
            <a:lvl1pPr>
              <a:buClr>
                <a:srgbClr val="A4A400"/>
              </a:buClr>
              <a:defRPr lang="en-US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14"/>
          <p:cNvCxnSpPr/>
          <p:nvPr/>
        </p:nvCxnSpPr>
        <p:spPr>
          <a:xfrm>
            <a:off x="711741" y="1270421"/>
            <a:ext cx="9001418" cy="0"/>
          </a:xfrm>
          <a:prstGeom prst="straightConnector1">
            <a:avLst/>
          </a:prstGeom>
          <a:noFill/>
          <a:ln w="38103">
            <a:solidFill>
              <a:srgbClr val="A4A400"/>
            </a:solidFill>
            <a:custDash>
              <a:ds d="100000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12734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9"/>
          <p:cNvSpPr/>
          <p:nvPr/>
        </p:nvSpPr>
        <p:spPr>
          <a:xfrm>
            <a:off x="12131866" y="9224970"/>
            <a:ext cx="292800" cy="2928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E80074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b="0" i="0" u="none" strike="noStrike" kern="1200" cap="none" spc="0" baseline="0">
              <a:solidFill>
                <a:srgbClr val="FFFFFF"/>
              </a:solidFill>
              <a:uFillTx/>
              <a:latin typeface="Helvetica"/>
            </a:endParaRPr>
          </a:p>
        </p:txBody>
      </p:sp>
      <p:sp>
        <p:nvSpPr>
          <p:cNvPr id="3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2947A-CEE6-48D0-A47C-8C45C7F7C6BD}" type="slidenum">
              <a:t>‹#›</a:t>
            </a:fld>
            <a:endParaRPr lang="en-GB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319" y="0"/>
            <a:ext cx="2986887" cy="297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OU IC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578" y="363007"/>
            <a:ext cx="759820" cy="8875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715627" y="416911"/>
            <a:ext cx="9510180" cy="826827"/>
          </a:xfrm>
        </p:spPr>
        <p:txBody>
          <a:bodyPr/>
          <a:lstStyle>
            <a:lvl1pPr>
              <a:defRPr lang="en-US">
                <a:solidFill>
                  <a:srgbClr val="E80074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720912" y="1546533"/>
            <a:ext cx="9506513" cy="430883"/>
          </a:xfrm>
        </p:spPr>
        <p:txBody>
          <a:bodyPr>
            <a:spAutoFit/>
          </a:bodyPr>
          <a:lstStyle>
            <a:lvl1pPr marL="0" indent="0">
              <a:buNone/>
              <a:defRPr lang="en-US" sz="28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Content Placeholder 2"/>
          <p:cNvSpPr txBox="1">
            <a:spLocks noGrp="1"/>
          </p:cNvSpPr>
          <p:nvPr>
            <p:ph idx="4294967295"/>
          </p:nvPr>
        </p:nvSpPr>
        <p:spPr>
          <a:xfrm>
            <a:off x="720912" y="2724509"/>
            <a:ext cx="11575133" cy="6222684"/>
          </a:xfrm>
        </p:spPr>
        <p:txBody>
          <a:bodyPr/>
          <a:lstStyle>
            <a:lvl1pPr>
              <a:buClr>
                <a:srgbClr val="E80074"/>
              </a:buClr>
              <a:defRPr lang="en-US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14"/>
          <p:cNvCxnSpPr/>
          <p:nvPr/>
        </p:nvCxnSpPr>
        <p:spPr>
          <a:xfrm>
            <a:off x="711741" y="1270421"/>
            <a:ext cx="9001418" cy="0"/>
          </a:xfrm>
          <a:prstGeom prst="straightConnector1">
            <a:avLst/>
          </a:prstGeom>
          <a:noFill/>
          <a:ln w="38103">
            <a:solidFill>
              <a:srgbClr val="E80074"/>
            </a:solidFill>
            <a:custDash>
              <a:ds d="100000" sp="100000"/>
            </a:custDash>
          </a:ln>
        </p:spPr>
      </p:cxnSp>
    </p:spTree>
    <p:extLst>
      <p:ext uri="{BB962C8B-B14F-4D97-AF65-F5344CB8AC3E}">
        <p14:creationId xmlns:p14="http://schemas.microsoft.com/office/powerpoint/2010/main" val="351125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xt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/>
          <p:nvPr/>
        </p:nvSpPr>
        <p:spPr>
          <a:xfrm>
            <a:off x="3647916" y="2029529"/>
            <a:ext cx="5708644" cy="570864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5AAE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b="0" i="0" u="none" strike="noStrike" kern="1200" cap="none" spc="0" baseline="0">
              <a:solidFill>
                <a:srgbClr val="FFFFFF"/>
              </a:solidFill>
              <a:uFillTx/>
              <a:latin typeface="Helvetica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3647916" y="2487469"/>
            <a:ext cx="5708644" cy="4969974"/>
          </a:xfrm>
        </p:spPr>
        <p:txBody>
          <a:bodyPr anchor="ctr" anchorCtr="1"/>
          <a:lstStyle>
            <a:lvl1pPr algn="ctr">
              <a:lnSpc>
                <a:spcPts val="8735"/>
              </a:lnSpc>
              <a:defRPr lang="en-US"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442" y="363007"/>
            <a:ext cx="750082" cy="8875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11"/>
          <p:cNvSpPr/>
          <p:nvPr/>
        </p:nvSpPr>
        <p:spPr>
          <a:xfrm>
            <a:off x="12131866" y="9224970"/>
            <a:ext cx="292800" cy="2928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5AAE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b="0" i="0" u="none" strike="noStrike" kern="1200" cap="none" spc="0" baseline="0">
              <a:solidFill>
                <a:srgbClr val="FFFFFF"/>
              </a:solidFill>
              <a:uFillTx/>
              <a:latin typeface="Helvetica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CBB221-6016-4603-B6C7-5FF6D2DCE654}" type="slidenum">
              <a:t>‹#›</a:t>
            </a:fld>
            <a:endParaRPr lang="en-GB"/>
          </a:p>
        </p:txBody>
      </p:sp>
      <p:sp>
        <p:nvSpPr>
          <p:cNvPr id="7" name="Oval 13"/>
          <p:cNvSpPr/>
          <p:nvPr/>
        </p:nvSpPr>
        <p:spPr>
          <a:xfrm>
            <a:off x="3463134" y="1844747"/>
            <a:ext cx="6078208" cy="60781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38103">
            <a:solidFill>
              <a:srgbClr val="75AAE5"/>
            </a:solidFill>
            <a:custDash>
              <a:ds d="100000" sp="100000"/>
            </a:custDash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b="0" i="0" u="none" strike="noStrike" kern="1200" cap="none" spc="0" baseline="0">
              <a:solidFill>
                <a:srgbClr val="000000"/>
              </a:solidFill>
              <a:uFillTx/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8964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lue Circle To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6319" y="0"/>
            <a:ext cx="2986896" cy="29749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715627" y="416911"/>
            <a:ext cx="9533278" cy="7133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GB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720912" y="3112032"/>
            <a:ext cx="11676650" cy="34198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Oval 7"/>
          <p:cNvSpPr/>
          <p:nvPr/>
        </p:nvSpPr>
        <p:spPr>
          <a:xfrm>
            <a:off x="12131866" y="9224970"/>
            <a:ext cx="292800" cy="2928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5AAE5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b="0" i="0" u="none" strike="noStrike" kern="1200" cap="none" spc="0" baseline="0">
              <a:solidFill>
                <a:srgbClr val="FFFFFF"/>
              </a:solidFill>
              <a:uFillTx/>
              <a:latin typeface="Helvetica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2034262" y="9103062"/>
            <a:ext cx="503285" cy="519461"/>
          </a:xfrm>
          <a:prstGeom prst="rect">
            <a:avLst/>
          </a:prstGeom>
          <a:noFill/>
          <a:ln>
            <a:noFill/>
          </a:ln>
        </p:spPr>
        <p:txBody>
          <a:bodyPr vert="horz" wrap="square" lIns="130055" tIns="65032" rIns="130055" bIns="65032" anchor="ctr" anchorCtr="1" compatLnSpc="1"/>
          <a:lstStyle>
            <a:lvl1pPr marL="0" marR="0" lvl="0" indent="0" algn="ctr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000" b="0" i="0" u="none" strike="noStrike" kern="1200" cap="none" spc="0" baseline="0">
                <a:solidFill>
                  <a:srgbClr val="FFFFFF"/>
                </a:solidFill>
                <a:uFillTx/>
                <a:latin typeface="Helvetica"/>
              </a:defRPr>
            </a:lvl1pPr>
          </a:lstStyle>
          <a:p>
            <a:pPr lvl="0"/>
            <a:fld id="{3D989B12-7872-4871-BEA9-99290DD82F03}" type="slidenum">
              <a:t>‹#›</a:t>
            </a:fld>
            <a:endParaRPr lang="en-GB"/>
          </a:p>
        </p:txBody>
      </p:sp>
      <p:pic>
        <p:nvPicPr>
          <p:cNvPr id="7" name="Picture 9" descr="OU ICON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39578" y="363007"/>
            <a:ext cx="759820" cy="8875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650275" rtl="0" fontAlgn="auto" hangingPunct="1">
        <a:lnSpc>
          <a:spcPts val="5200"/>
        </a:lnSpc>
        <a:spcBef>
          <a:spcPts val="0"/>
        </a:spcBef>
        <a:spcAft>
          <a:spcPts val="0"/>
        </a:spcAft>
        <a:buNone/>
        <a:tabLst/>
        <a:defRPr lang="en-GB" sz="4400" b="1" i="0" u="none" strike="noStrike" kern="1200" cap="none" spc="0" baseline="0">
          <a:solidFill>
            <a:srgbClr val="75AAE5"/>
          </a:solidFill>
          <a:uFillTx/>
          <a:latin typeface="Helvetica"/>
        </a:defRPr>
      </a:lvl1pPr>
    </p:titleStyle>
    <p:bodyStyle>
      <a:lvl1pPr marL="263520" marR="0" lvl="0" indent="-263520" algn="l" defTabSz="650275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75AAE5"/>
        </a:buClr>
        <a:buSzPct val="90000"/>
        <a:buFont typeface="Lucida Grande"/>
        <a:buChar char="●"/>
        <a:tabLst/>
        <a:defRPr lang="en-GB" sz="2400" b="0" i="0" u="none" strike="noStrike" kern="1200" cap="none" spc="0" baseline="0">
          <a:solidFill>
            <a:srgbClr val="000000"/>
          </a:solidFill>
          <a:uFillTx/>
          <a:latin typeface="Helvetica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Gayle.hudson@open.ac.uk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GB"/>
              <a:t>Widening Access to HE for adult learners in Wales. </a:t>
            </a:r>
            <a:br>
              <a:rPr lang="en-GB"/>
            </a:br>
            <a:endParaRPr lang="en-GB"/>
          </a:p>
        </p:txBody>
      </p:sp>
      <p:sp>
        <p:nvSpPr>
          <p:cNvPr id="3" name="Subtitle 5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GB"/>
              <a:t>Gayle Hudson – Widening Access Manager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7"/>
          <p:cNvSpPr txBox="1">
            <a:spLocks noGrp="1"/>
          </p:cNvSpPr>
          <p:nvPr>
            <p:ph type="subTitle" idx="4294967295"/>
          </p:nvPr>
        </p:nvSpPr>
        <p:spPr>
          <a:xfrm>
            <a:off x="720912" y="1546533"/>
            <a:ext cx="9506513" cy="430883"/>
          </a:xfrm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" name="Content Placeholder 6"/>
          <p:cNvSpPr txBox="1">
            <a:spLocks noGrp="1"/>
          </p:cNvSpPr>
          <p:nvPr>
            <p:ph type="body" idx="4294967295"/>
          </p:nvPr>
        </p:nvSpPr>
        <p:spPr>
          <a:xfrm>
            <a:off x="720912" y="2724509"/>
            <a:ext cx="11575133" cy="6222684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65DCD7E-DC11-422B-88A1-03CF328BDB33}" type="slidenum">
              <a:t>10</a:t>
            </a:fld>
            <a:endParaRPr lang="en-GB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0324" y="0"/>
            <a:ext cx="13958663" cy="986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93A6813-DE47-46C3-ABA5-AC9B64AEEB18}" type="slidenum">
              <a:t>11</a:t>
            </a:fld>
            <a:endParaRPr lang="en-GB"/>
          </a:p>
        </p:txBody>
      </p:sp>
      <p:sp>
        <p:nvSpPr>
          <p:cNvPr id="3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Students’ success </a:t>
            </a:r>
          </a:p>
        </p:txBody>
      </p:sp>
      <p:sp>
        <p:nvSpPr>
          <p:cNvPr id="4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720912" y="2156347"/>
            <a:ext cx="11575133" cy="6790855"/>
          </a:xfrm>
        </p:spPr>
        <p:txBody>
          <a:bodyPr/>
          <a:lstStyle/>
          <a:p>
            <a:pPr lvl="0">
              <a:buClr>
                <a:srgbClr val="0B55A8"/>
              </a:buClr>
            </a:pPr>
            <a:endParaRPr lang="en-GB" sz="3200"/>
          </a:p>
          <a:p>
            <a:pPr lvl="0">
              <a:buClr>
                <a:srgbClr val="0B55A8"/>
              </a:buClr>
            </a:pPr>
            <a:r>
              <a:rPr lang="en-GB" sz="3200"/>
              <a:t>Working closely with the registration and learner support team in Wales to offer information advice and guidance</a:t>
            </a:r>
          </a:p>
          <a:p>
            <a:pPr lvl="0">
              <a:buClr>
                <a:srgbClr val="0B55A8"/>
              </a:buClr>
            </a:pPr>
            <a:endParaRPr lang="en-GB" sz="3200"/>
          </a:p>
          <a:p>
            <a:pPr marL="0" lvl="0" indent="0">
              <a:buNone/>
            </a:pPr>
            <a:endParaRPr lang="en-GB" sz="3200"/>
          </a:p>
          <a:p>
            <a:pPr lvl="0">
              <a:buClr>
                <a:srgbClr val="0B55A8"/>
              </a:buClr>
            </a:pPr>
            <a:r>
              <a:rPr lang="en-GB" sz="3200"/>
              <a:t>On course pro-active support from Student Support Teams</a:t>
            </a:r>
          </a:p>
          <a:p>
            <a:pPr lvl="0">
              <a:buClr>
                <a:srgbClr val="0B55A8"/>
              </a:buClr>
            </a:pPr>
            <a:endParaRPr lang="en-GB" sz="3200"/>
          </a:p>
          <a:p>
            <a:pPr lvl="0">
              <a:buClr>
                <a:srgbClr val="0B55A8"/>
              </a:buClr>
            </a:pPr>
            <a:endParaRPr lang="en-GB" sz="3200"/>
          </a:p>
          <a:p>
            <a:pPr lvl="0">
              <a:buClr>
                <a:srgbClr val="0B55A8"/>
              </a:buClr>
            </a:pPr>
            <a:r>
              <a:rPr lang="en-GB" sz="3200"/>
              <a:t>Specific interventions in Wales e.g for disabled students</a:t>
            </a:r>
          </a:p>
          <a:p>
            <a:pPr marL="0" lvl="0" indent="0">
              <a:buNone/>
            </a:pPr>
            <a:endParaRPr lang="en-GB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OU in Wales WA dilemma</a:t>
            </a:r>
          </a:p>
        </p:txBody>
      </p:sp>
      <p:sp>
        <p:nvSpPr>
          <p:cNvPr id="3" name="Content Placeholder 12"/>
          <p:cNvSpPr txBox="1">
            <a:spLocks noGrp="1"/>
          </p:cNvSpPr>
          <p:nvPr>
            <p:ph type="body" idx="4294967295"/>
          </p:nvPr>
        </p:nvSpPr>
        <p:spPr>
          <a:xfrm>
            <a:off x="707270" y="1497558"/>
            <a:ext cx="11575133" cy="7596067"/>
          </a:xfrm>
        </p:spPr>
        <p:txBody>
          <a:bodyPr/>
          <a:lstStyle/>
          <a:p>
            <a:pPr lvl="0">
              <a:buClr>
                <a:srgbClr val="A4A400"/>
              </a:buClr>
            </a:pPr>
            <a:endParaRPr lang="en-GB"/>
          </a:p>
          <a:p>
            <a:pPr lvl="0">
              <a:buClr>
                <a:srgbClr val="A4A400"/>
              </a:buClr>
            </a:pPr>
            <a:endParaRPr lang="en-GB" b="1"/>
          </a:p>
          <a:p>
            <a:pPr lvl="0">
              <a:buClr>
                <a:srgbClr val="A4A400"/>
              </a:buClr>
            </a:pPr>
            <a:r>
              <a:rPr lang="en-GB" sz="3200" b="1"/>
              <a:t>Local v Scale</a:t>
            </a:r>
          </a:p>
          <a:p>
            <a:pPr lvl="0">
              <a:buClr>
                <a:srgbClr val="A4A400"/>
              </a:buClr>
            </a:pPr>
            <a:endParaRPr lang="en-GB"/>
          </a:p>
          <a:p>
            <a:pPr lvl="0">
              <a:buClr>
                <a:srgbClr val="A4A400"/>
              </a:buClr>
            </a:pPr>
            <a:endParaRPr lang="en-GB"/>
          </a:p>
          <a:p>
            <a:pPr lvl="0">
              <a:buClr>
                <a:srgbClr val="A4A400"/>
              </a:buClr>
            </a:pPr>
            <a:endParaRPr lang="en-GB"/>
          </a:p>
          <a:p>
            <a:pPr lvl="0">
              <a:buClr>
                <a:srgbClr val="A4A400"/>
              </a:buClr>
            </a:pPr>
            <a:endParaRPr lang="en-GB"/>
          </a:p>
          <a:p>
            <a:pPr lvl="0">
              <a:buClr>
                <a:srgbClr val="A4A400"/>
              </a:buClr>
            </a:pPr>
            <a:endParaRPr lang="en-GB"/>
          </a:p>
          <a:p>
            <a:pPr lvl="0">
              <a:buClr>
                <a:srgbClr val="A4A400"/>
              </a:buClr>
            </a:pPr>
            <a:r>
              <a:rPr lang="en-GB" sz="3200" b="1"/>
              <a:t>Where do we meet students on their </a:t>
            </a:r>
          </a:p>
          <a:p>
            <a:pPr marL="0" lvl="0" indent="0">
              <a:buNone/>
            </a:pPr>
            <a:r>
              <a:rPr lang="en-GB" sz="3200" b="1"/>
              <a:t>	learning journey? </a:t>
            </a:r>
          </a:p>
          <a:p>
            <a:pPr marL="0" lvl="0" indent="0">
              <a:buNone/>
            </a:pPr>
            <a:endParaRPr lang="en-GB" sz="3200"/>
          </a:p>
          <a:p>
            <a:pPr lvl="0">
              <a:buClr>
                <a:srgbClr val="A4A400"/>
              </a:buClr>
            </a:pPr>
            <a:endParaRPr lang="en-GB" sz="3200"/>
          </a:p>
        </p:txBody>
      </p:sp>
      <p:sp>
        <p:nvSpPr>
          <p:cNvPr id="4" name="Slide Number Placeholder 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4A87574-37C8-4BAB-9CE3-CC665340D65D}" type="slidenum">
              <a:t>12</a:t>
            </a:fld>
            <a:endParaRPr lang="en-GB"/>
          </a:p>
        </p:txBody>
      </p:sp>
      <p:pic>
        <p:nvPicPr>
          <p:cNvPr id="5" name="Picture 2" descr="C:\Users\gh4385\AppData\Local\Microsoft\Windows\Temporary Internet Files\Content.IE5\WVHH3MGJ\MC910217683[1]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1178" y="1545637"/>
            <a:ext cx="3516142" cy="28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26071" y="6189363"/>
            <a:ext cx="4050682" cy="29042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5" descr="Image result for winding road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600" b="0" i="0" u="none" strike="noStrike" kern="1200" cap="none" spc="0" baseline="0">
              <a:solidFill>
                <a:srgbClr val="000000"/>
              </a:solidFill>
              <a:uFillTx/>
              <a:latin typeface="Helvetica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29353" y="5800185"/>
            <a:ext cx="4949162" cy="329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 noGrp="1"/>
          </p:cNvSpPr>
          <p:nvPr>
            <p:ph type="ctrTitle"/>
          </p:nvPr>
        </p:nvSpPr>
        <p:spPr>
          <a:xfrm>
            <a:off x="2133596" y="3445907"/>
            <a:ext cx="8718328" cy="3206005"/>
          </a:xfrm>
        </p:spPr>
        <p:txBody>
          <a:bodyPr/>
          <a:lstStyle/>
          <a:p>
            <a:pPr lvl="0"/>
            <a:r>
              <a:rPr lang="en-GB" sz="3600"/>
              <a:t/>
            </a:r>
            <a:br>
              <a:rPr lang="en-GB" sz="3600"/>
            </a:br>
            <a:r>
              <a:rPr lang="en-GB" sz="3600">
                <a:hlinkClick r:id="rId2"/>
              </a:rPr>
              <a:t>Gayle.hudson@open.ac.uk</a:t>
            </a:r>
            <a:r>
              <a:rPr lang="en-GB" sz="3600"/>
              <a:t/>
            </a:r>
            <a:br>
              <a:rPr lang="en-GB" sz="3600"/>
            </a:br>
            <a:r>
              <a:rPr lang="en-GB" sz="3600">
                <a:solidFill>
                  <a:srgbClr val="000000"/>
                </a:solidFill>
              </a:rPr>
              <a:t/>
            </a:r>
            <a:br>
              <a:rPr lang="en-GB" sz="3600">
                <a:solidFill>
                  <a:srgbClr val="000000"/>
                </a:solidFill>
              </a:rPr>
            </a:br>
            <a:r>
              <a:rPr lang="en-GB" sz="3600">
                <a:solidFill>
                  <a:srgbClr val="000000"/>
                </a:solidFill>
              </a:rPr>
              <a:t>Widening Access Manager</a:t>
            </a:r>
            <a:br>
              <a:rPr lang="en-GB" sz="3600">
                <a:solidFill>
                  <a:srgbClr val="000000"/>
                </a:solidFill>
              </a:rPr>
            </a:b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17119D7F-36F3-4987-AB48-250AF42CE2DA}" type="slidenum">
              <a:t>13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6"/>
          <p:cNvSpPr txBox="1">
            <a:spLocks noGrp="1"/>
          </p:cNvSpPr>
          <p:nvPr>
            <p:ph type="title"/>
          </p:nvPr>
        </p:nvSpPr>
        <p:spPr>
          <a:xfrm>
            <a:off x="715627" y="416911"/>
            <a:ext cx="9510180" cy="8268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endParaRPr lang="en-GB"/>
          </a:p>
        </p:txBody>
      </p:sp>
      <p:sp>
        <p:nvSpPr>
          <p:cNvPr id="3" name="Content Placeholder 18"/>
          <p:cNvSpPr txBox="1">
            <a:spLocks noGrp="1"/>
          </p:cNvSpPr>
          <p:nvPr>
            <p:ph type="body" idx="4294967295"/>
          </p:nvPr>
        </p:nvSpPr>
        <p:spPr>
          <a:xfrm>
            <a:off x="720912" y="2724509"/>
            <a:ext cx="11575133" cy="6222684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ubtitle 19"/>
          <p:cNvSpPr txBox="1">
            <a:spLocks noGrp="1"/>
          </p:cNvSpPr>
          <p:nvPr>
            <p:ph type="subTitle" idx="4294967295"/>
          </p:nvPr>
        </p:nvSpPr>
        <p:spPr>
          <a:xfrm>
            <a:off x="720912" y="1546533"/>
            <a:ext cx="9506513" cy="430883"/>
          </a:xfrm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" name="Slide Number Placeholder 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1690B09-568B-41EA-B02D-6EB698B922E6}" type="slidenum">
              <a:t>2</a:t>
            </a:fld>
            <a:endParaRPr lang="en-GB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91063" y="0"/>
            <a:ext cx="13890028" cy="10041959"/>
          </a:xfrm>
          <a:prstGeom prst="rect">
            <a:avLst/>
          </a:prstGeom>
          <a:solidFill>
            <a:srgbClr val="EDEDED"/>
          </a:solidFill>
          <a:ln w="88897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sp>
        <p:nvSpPr>
          <p:cNvPr id="7" name="TextBox 2"/>
          <p:cNvSpPr txBox="1"/>
          <p:nvPr/>
        </p:nvSpPr>
        <p:spPr>
          <a:xfrm>
            <a:off x="1071347" y="7001295"/>
            <a:ext cx="5882188" cy="892554"/>
          </a:xfrm>
          <a:prstGeom prst="rect">
            <a:avLst/>
          </a:prstGeom>
          <a:solidFill>
            <a:srgbClr val="A4A400"/>
          </a:solidFill>
          <a:ln w="25402">
            <a:solidFill>
              <a:srgbClr val="777700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Helvetica"/>
              </a:rPr>
              <a:t>Over 25% of our students live in the most deprived areas in Wales. 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7601800" y="7001295"/>
            <a:ext cx="4681179" cy="892554"/>
          </a:xfrm>
          <a:prstGeom prst="rect">
            <a:avLst/>
          </a:prstGeom>
          <a:solidFill>
            <a:srgbClr val="0B55A8"/>
          </a:solidFill>
          <a:ln w="25402">
            <a:solidFill>
              <a:srgbClr val="063C7A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1" i="0" u="none" strike="noStrike" kern="1200" cap="none" spc="0" baseline="0">
                <a:solidFill>
                  <a:srgbClr val="FFFFFF"/>
                </a:solidFill>
                <a:uFillTx/>
                <a:latin typeface="Helvetica"/>
                <a:cs typeface="Aharoni" pitchFamily="2"/>
              </a:rPr>
              <a:t>Approx 17% of our students have disabilities.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Political context in Wales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type="body" idx="4294967295"/>
          </p:nvPr>
        </p:nvSpPr>
        <p:spPr>
          <a:xfrm>
            <a:off x="720912" y="2169990"/>
            <a:ext cx="11575133" cy="6777203"/>
          </a:xfrm>
        </p:spPr>
        <p:txBody>
          <a:bodyPr/>
          <a:lstStyle/>
          <a:p>
            <a:pPr lvl="0">
              <a:buClr>
                <a:srgbClr val="0B55A8"/>
              </a:buClr>
            </a:pPr>
            <a:r>
              <a:rPr lang="en-GB" sz="4000"/>
              <a:t>Widening Access and social justice are priorities for the Welsh Government</a:t>
            </a:r>
          </a:p>
          <a:p>
            <a:pPr marL="0" lvl="0" indent="0">
              <a:buNone/>
            </a:pPr>
            <a:endParaRPr lang="en-GB" sz="4000"/>
          </a:p>
          <a:p>
            <a:pPr lvl="0">
              <a:buClr>
                <a:srgbClr val="0B55A8"/>
              </a:buClr>
            </a:pPr>
            <a:r>
              <a:rPr lang="en-GB" sz="4000"/>
              <a:t>Regional HE structures and partnership work  </a:t>
            </a:r>
          </a:p>
          <a:p>
            <a:pPr marL="0" lvl="0" indent="0">
              <a:buNone/>
            </a:pPr>
            <a:endParaRPr lang="en-GB" sz="4000"/>
          </a:p>
          <a:p>
            <a:pPr lvl="0">
              <a:buClr>
                <a:srgbClr val="0B55A8"/>
              </a:buClr>
            </a:pPr>
            <a:r>
              <a:rPr lang="en-GB" sz="4000"/>
              <a:t>Increasing focus on school standards and young people’s aspiration </a:t>
            </a:r>
          </a:p>
          <a:p>
            <a:pPr marL="0" lvl="0" indent="0">
              <a:buNone/>
            </a:pPr>
            <a:endParaRPr lang="en-GB" sz="4000"/>
          </a:p>
          <a:p>
            <a:pPr lvl="0">
              <a:buClr>
                <a:srgbClr val="0B55A8"/>
              </a:buClr>
            </a:pPr>
            <a:r>
              <a:rPr lang="en-GB" sz="4000"/>
              <a:t>Adult learning funding slashed across Wales </a:t>
            </a:r>
          </a:p>
          <a:p>
            <a:pPr marL="0" lvl="0" indent="0">
              <a:buNone/>
            </a:pPr>
            <a:endParaRPr lang="en-GB" sz="4000"/>
          </a:p>
          <a:p>
            <a:pPr lvl="0">
              <a:buClr>
                <a:srgbClr val="0B55A8"/>
              </a:buClr>
            </a:pPr>
            <a:r>
              <a:rPr lang="en-GB" sz="4000"/>
              <a:t>Hundreds of community courses being withdrawn </a:t>
            </a:r>
          </a:p>
          <a:p>
            <a:pPr marL="0" lvl="0" indent="0">
              <a:buNone/>
            </a:pPr>
            <a:endParaRPr lang="en-GB" sz="4000"/>
          </a:p>
          <a:p>
            <a:pPr marL="0" lvl="0" indent="0">
              <a:buNone/>
            </a:pPr>
            <a:endParaRPr lang="en-GB" sz="2800"/>
          </a:p>
          <a:p>
            <a:pPr marL="0" lvl="0" indent="0">
              <a:buNone/>
            </a:pPr>
            <a:endParaRPr lang="en-GB" sz="2800"/>
          </a:p>
        </p:txBody>
      </p:sp>
      <p:sp>
        <p:nvSpPr>
          <p:cNvPr id="4" name="Slide Number Placeholder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215003EB-0AB8-4874-BAC5-404E37B53191}" type="slidenum">
              <a:t>3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EF74004-E5D2-4AEE-8AC1-3CA3C827AE95}" type="slidenum">
              <a:t>4</a:t>
            </a:fld>
            <a:endParaRPr lang="en-GB"/>
          </a:p>
        </p:txBody>
      </p:sp>
      <p:sp>
        <p:nvSpPr>
          <p:cNvPr id="3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Widening Access priority groups in Wales </a:t>
            </a:r>
          </a:p>
        </p:txBody>
      </p:sp>
      <p:sp>
        <p:nvSpPr>
          <p:cNvPr id="4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720912" y="2524832"/>
            <a:ext cx="11575133" cy="6422361"/>
          </a:xfrm>
        </p:spPr>
        <p:txBody>
          <a:bodyPr/>
          <a:lstStyle/>
          <a:p>
            <a:pPr marL="0" lvl="0" indent="0">
              <a:buNone/>
            </a:pPr>
            <a:r>
              <a:rPr lang="en-GB"/>
              <a:t>Higher Education Funding Council in Wales (HEFCW) widening access priority groups are: </a:t>
            </a:r>
          </a:p>
          <a:p>
            <a:pPr marL="0" lvl="0" indent="0">
              <a:buNone/>
            </a:pPr>
            <a:endParaRPr lang="en-GB"/>
          </a:p>
          <a:p>
            <a:pPr marL="285750" lvl="4" indent="-285750" algn="l" defTabSz="650275" rtl="0">
              <a:buSzPct val="100000"/>
              <a:buFont typeface="Arial" pitchFamily="34"/>
              <a:buChar char="•"/>
            </a:pPr>
            <a:r>
              <a:rPr lang="en-GB" sz="2400" b="1" kern="1200">
                <a:solidFill>
                  <a:srgbClr val="AE0057"/>
                </a:solidFill>
                <a:latin typeface="Helvetica"/>
              </a:rPr>
              <a:t>Communities First residents </a:t>
            </a:r>
          </a:p>
          <a:p>
            <a:pPr marL="22229" lvl="4" indent="-285750" algn="l" defTabSz="650275" rtl="0">
              <a:buSzPct val="100000"/>
              <a:buFont typeface="Arial" pitchFamily="34"/>
              <a:buChar char="•"/>
            </a:pPr>
            <a:endParaRPr lang="en-GB" sz="2400" b="1" kern="1200">
              <a:solidFill>
                <a:srgbClr val="AE0057"/>
              </a:solidFill>
              <a:latin typeface="Helvetica"/>
            </a:endParaRPr>
          </a:p>
          <a:p>
            <a:pPr marL="285750" lvl="4" indent="-285750" algn="l" defTabSz="650275" rtl="0">
              <a:buSzPct val="100000"/>
              <a:buFont typeface="Arial" pitchFamily="34"/>
              <a:buChar char="•"/>
            </a:pPr>
            <a:r>
              <a:rPr lang="en-GB" sz="2400" b="1" kern="1200">
                <a:solidFill>
                  <a:srgbClr val="AE0057"/>
                </a:solidFill>
                <a:latin typeface="Helvetica"/>
              </a:rPr>
              <a:t>Those living in the bottom IMD quintile in Wales </a:t>
            </a:r>
          </a:p>
          <a:p>
            <a:pPr lvl="0">
              <a:buClr>
                <a:srgbClr val="0B55A8"/>
              </a:buClr>
            </a:pPr>
            <a:endParaRPr lang="en-GB" b="1"/>
          </a:p>
          <a:p>
            <a:pPr marL="0" lvl="0" indent="0">
              <a:buNone/>
            </a:pPr>
            <a:r>
              <a:rPr lang="en-GB" b="1">
                <a:solidFill>
                  <a:srgbClr val="AE0057"/>
                </a:solidFill>
              </a:rPr>
              <a:t>Sector target = 22.4% of student population by 15/16</a:t>
            </a:r>
          </a:p>
          <a:p>
            <a:pPr marL="0" lvl="0" indent="0">
              <a:buNone/>
            </a:pPr>
            <a:endParaRPr lang="en-GB"/>
          </a:p>
          <a:p>
            <a:pPr marL="0" lvl="0" indent="0">
              <a:buNone/>
            </a:pPr>
            <a:r>
              <a:rPr lang="en-GB"/>
              <a:t>They also closely monitor the participation of other under-represented groups including;</a:t>
            </a:r>
          </a:p>
          <a:p>
            <a:pPr marL="0" lvl="0" indent="0">
              <a:buNone/>
            </a:pPr>
            <a:endParaRPr lang="en-GB" sz="2800"/>
          </a:p>
          <a:p>
            <a:pPr marL="285750" lvl="4" indent="-285750" algn="l" defTabSz="650275" rtl="0">
              <a:buSzPct val="100000"/>
              <a:buFont typeface="Arial" pitchFamily="34"/>
              <a:buChar char="•"/>
            </a:pPr>
            <a:r>
              <a:rPr lang="en-GB" sz="2400" b="1" kern="1200">
                <a:solidFill>
                  <a:srgbClr val="AE0057"/>
                </a:solidFill>
                <a:latin typeface="Helvetica"/>
              </a:rPr>
              <a:t>low HE participation neighbourhoods</a:t>
            </a:r>
          </a:p>
          <a:p>
            <a:pPr marL="285750" lvl="4" indent="-285750" algn="l" defTabSz="650275" rtl="0">
              <a:buSzPct val="100000"/>
              <a:buFont typeface="Arial" pitchFamily="34"/>
              <a:buChar char="•"/>
            </a:pPr>
            <a:r>
              <a:rPr lang="en-GB" sz="2400" b="1" kern="1200">
                <a:solidFill>
                  <a:srgbClr val="AE0057"/>
                </a:solidFill>
                <a:latin typeface="Helvetica"/>
              </a:rPr>
              <a:t>workless households </a:t>
            </a:r>
          </a:p>
          <a:p>
            <a:pPr marL="285750" lvl="4" indent="-285750" algn="l" defTabSz="650275" rtl="0">
              <a:buSzPct val="100000"/>
              <a:buFont typeface="Arial" pitchFamily="34"/>
              <a:buChar char="•"/>
            </a:pPr>
            <a:r>
              <a:rPr lang="en-GB" sz="2400" b="1" kern="1200">
                <a:solidFill>
                  <a:srgbClr val="AE0057"/>
                </a:solidFill>
                <a:latin typeface="Helvetica"/>
              </a:rPr>
              <a:t>disabled people </a:t>
            </a:r>
          </a:p>
          <a:p>
            <a:pPr marL="285750" lvl="4" indent="-285750" algn="l" defTabSz="650275" rtl="0">
              <a:buSzPct val="100000"/>
              <a:buFont typeface="Arial" pitchFamily="34"/>
              <a:buChar char="•"/>
            </a:pPr>
            <a:r>
              <a:rPr lang="en-GB" sz="2400" b="1" kern="1200">
                <a:solidFill>
                  <a:srgbClr val="AE0057"/>
                </a:solidFill>
                <a:latin typeface="Helvetica"/>
              </a:rPr>
              <a:t>carers </a:t>
            </a:r>
          </a:p>
          <a:p>
            <a:pPr marL="285750" lvl="4" indent="-285750" algn="l" defTabSz="650275" rtl="0">
              <a:buSzPct val="100000"/>
              <a:buFont typeface="Arial" pitchFamily="34"/>
              <a:buChar char="•"/>
            </a:pPr>
            <a:r>
              <a:rPr lang="en-GB" sz="2400" b="1" kern="1200">
                <a:solidFill>
                  <a:srgbClr val="AE0057"/>
                </a:solidFill>
                <a:latin typeface="Helvetica"/>
              </a:rPr>
              <a:t>those with a care background </a:t>
            </a:r>
          </a:p>
          <a:p>
            <a:pPr marL="285750" lvl="4" indent="-285750" algn="l" defTabSz="650275" rtl="0">
              <a:buSzPct val="100000"/>
              <a:buFont typeface="Arial" pitchFamily="34"/>
              <a:buChar char="•"/>
            </a:pPr>
            <a:r>
              <a:rPr lang="en-GB" sz="2400" b="1" kern="1200">
                <a:solidFill>
                  <a:srgbClr val="AE0057"/>
                </a:solidFill>
                <a:latin typeface="Helvetica"/>
              </a:rPr>
              <a:t>ex-offenders</a:t>
            </a:r>
          </a:p>
          <a:p>
            <a:pPr marL="0" lvl="0" indent="0">
              <a:buNone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2CC369C-D927-4254-BD81-E0850C057602}" type="slidenum">
              <a:t>5</a:t>
            </a:fld>
            <a:endParaRPr lang="en-GB"/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619368" y="513161"/>
            <a:ext cx="11267822" cy="826827"/>
          </a:xfrm>
        </p:spPr>
        <p:txBody>
          <a:bodyPr/>
          <a:lstStyle/>
          <a:p>
            <a:pPr lvl="0"/>
            <a:r>
              <a:rPr lang="en-GB"/>
              <a:t>Making connections / reaching learners</a:t>
            </a:r>
          </a:p>
        </p:txBody>
      </p:sp>
      <p:grpSp>
        <p:nvGrpSpPr>
          <p:cNvPr id="4" name="Diagram 5"/>
          <p:cNvGrpSpPr/>
          <p:nvPr/>
        </p:nvGrpSpPr>
        <p:grpSpPr>
          <a:xfrm>
            <a:off x="2883066" y="2384426"/>
            <a:ext cx="6844485" cy="6460180"/>
            <a:chOff x="2883066" y="2384426"/>
            <a:chExt cx="6844485" cy="6460180"/>
          </a:xfrm>
        </p:grpSpPr>
        <p:sp>
          <p:nvSpPr>
            <p:cNvPr id="5" name="Freeform 4"/>
            <p:cNvSpPr/>
            <p:nvPr/>
          </p:nvSpPr>
          <p:spPr>
            <a:xfrm>
              <a:off x="4317559" y="2384426"/>
              <a:ext cx="3975500" cy="39755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75496"/>
                <a:gd name="f7" fmla="val 1987748"/>
                <a:gd name="f8" fmla="val 889945"/>
                <a:gd name="f9" fmla="val 3085551"/>
                <a:gd name="f10" fmla="+- 0 0 -90"/>
                <a:gd name="f11" fmla="*/ f3 1 3975496"/>
                <a:gd name="f12" fmla="*/ f4 1 3975496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3975496"/>
                <a:gd name="f19" fmla="*/ 0 f16 1"/>
                <a:gd name="f20" fmla="*/ 1987748 f16 1"/>
                <a:gd name="f21" fmla="*/ 3975496 f16 1"/>
                <a:gd name="f22" fmla="+- f17 0 f1"/>
                <a:gd name="f23" fmla="*/ f19 1 3975496"/>
                <a:gd name="f24" fmla="*/ f20 1 3975496"/>
                <a:gd name="f25" fmla="*/ f21 1 3975496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3975496" h="3975496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0B55A8">
                <a:alpha val="50000"/>
              </a:srgbClr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530068" tIns="695712" rIns="530068" bIns="1490810" anchor="ctr" anchorCtr="1" compatLnSpc="1"/>
            <a:lstStyle/>
            <a:p>
              <a:pPr marL="0" marR="0" lvl="0" indent="0" algn="ctr" defTabSz="15113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400" b="1" i="0" u="none" strike="noStrike" kern="1200" cap="none" spc="0" baseline="0">
                  <a:solidFill>
                    <a:srgbClr val="000000"/>
                  </a:solidFill>
                  <a:uFillTx/>
                  <a:latin typeface="Helvetica"/>
                </a:rPr>
                <a:t>Learners 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752051" y="4869106"/>
              <a:ext cx="3975500" cy="39755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75496"/>
                <a:gd name="f7" fmla="val 1987748"/>
                <a:gd name="f8" fmla="val 889945"/>
                <a:gd name="f9" fmla="val 3085551"/>
                <a:gd name="f10" fmla="+- 0 0 -90"/>
                <a:gd name="f11" fmla="*/ f3 1 3975496"/>
                <a:gd name="f12" fmla="*/ f4 1 3975496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3975496"/>
                <a:gd name="f19" fmla="*/ 0 f16 1"/>
                <a:gd name="f20" fmla="*/ 1987748 f16 1"/>
                <a:gd name="f21" fmla="*/ 3975496 f16 1"/>
                <a:gd name="f22" fmla="+- f17 0 f1"/>
                <a:gd name="f23" fmla="*/ f19 1 3975496"/>
                <a:gd name="f24" fmla="*/ f20 1 3975496"/>
                <a:gd name="f25" fmla="*/ f21 1 3975496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3975496" h="3975496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E80074">
                <a:alpha val="50000"/>
              </a:srgbClr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1215841" tIns="1027008" rIns="374364" bIns="761969" anchor="ctr" anchorCtr="1" compatLnSpc="1"/>
            <a:lstStyle/>
            <a:p>
              <a:pPr marL="0" marR="0" lvl="0" indent="0" algn="ctr" defTabSz="15113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400" b="1" i="0" u="none" strike="noStrike" kern="1200" cap="none" spc="0" baseline="0">
                  <a:solidFill>
                    <a:srgbClr val="000000"/>
                  </a:solidFill>
                  <a:uFillTx/>
                  <a:latin typeface="Helvetica"/>
                </a:rPr>
                <a:t>Employers and trades unions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2883066" y="4869106"/>
              <a:ext cx="3975500" cy="39755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75496"/>
                <a:gd name="f7" fmla="val 1987748"/>
                <a:gd name="f8" fmla="val 889945"/>
                <a:gd name="f9" fmla="val 3085551"/>
                <a:gd name="f10" fmla="+- 0 0 -90"/>
                <a:gd name="f11" fmla="*/ f3 1 3975496"/>
                <a:gd name="f12" fmla="*/ f4 1 3975496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3975496"/>
                <a:gd name="f19" fmla="*/ 0 f16 1"/>
                <a:gd name="f20" fmla="*/ 1987748 f16 1"/>
                <a:gd name="f21" fmla="*/ 3975496 f16 1"/>
                <a:gd name="f22" fmla="+- f17 0 f1"/>
                <a:gd name="f23" fmla="*/ f19 1 3975496"/>
                <a:gd name="f24" fmla="*/ f20 1 3975496"/>
                <a:gd name="f25" fmla="*/ f21 1 3975496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3975496" h="3975496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7"/>
                  </a:cubicBezTo>
                  <a:cubicBezTo>
                    <a:pt x="f6" y="f9"/>
                    <a:pt x="f9" y="f6"/>
                    <a:pt x="f7" y="f6"/>
                  </a:cubicBezTo>
                  <a:cubicBezTo>
                    <a:pt x="f8" y="f6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630031">
                <a:alpha val="50000"/>
              </a:srgbClr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vert="horz" wrap="square" lIns="374355" tIns="1027008" rIns="1215841" bIns="761969" anchor="ctr" anchorCtr="1" compatLnSpc="1"/>
            <a:lstStyle/>
            <a:p>
              <a:pPr marL="0" marR="0" lvl="0" indent="0" algn="ctr" defTabSz="15113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4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400" b="1" i="0" u="none" strike="noStrike" kern="1200" cap="none" spc="0" baseline="0">
                  <a:solidFill>
                    <a:srgbClr val="000000"/>
                  </a:solidFill>
                  <a:uFillTx/>
                  <a:latin typeface="Helvetica"/>
                </a:rPr>
                <a:t>Community Learning &amp; info  providers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60415D6-FD34-4727-A1A2-7D30582634E8}" type="slidenum">
              <a:t>6</a:t>
            </a:fld>
            <a:endParaRPr lang="en-GB"/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Reaching WA students </a:t>
            </a:r>
          </a:p>
        </p:txBody>
      </p:sp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734564" y="1532891"/>
            <a:ext cx="9506513" cy="430883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en-GB" sz="2800" b="1"/>
              <a:t>Through national and local partnerships 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1375010" y="3763917"/>
            <a:ext cx="2777325" cy="1754322"/>
          </a:xfrm>
          <a:prstGeom prst="rect">
            <a:avLst/>
          </a:prstGeom>
          <a:gradFill>
            <a:gsLst>
              <a:gs pos="0">
                <a:srgbClr val="0054C0"/>
              </a:gs>
              <a:gs pos="100000">
                <a:srgbClr val="97B0FE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Helvetica"/>
              </a:rPr>
              <a:t>Local events in targeted areas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518620" y="8316367"/>
            <a:ext cx="11013737" cy="1200332"/>
          </a:xfrm>
          <a:prstGeom prst="rect">
            <a:avLst/>
          </a:prstGeom>
          <a:solidFill>
            <a:srgbClr val="A4A400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FFFFFF"/>
                </a:solidFill>
                <a:uFillTx/>
                <a:latin typeface="Helvetica"/>
              </a:rPr>
              <a:t>Underpinned by Wales’ specific WA  marketing campaigns 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4244452" y="5518239"/>
            <a:ext cx="4926842" cy="2492992"/>
          </a:xfrm>
          <a:prstGeom prst="rect">
            <a:avLst/>
          </a:prstGeom>
          <a:gradFill>
            <a:gsLst>
              <a:gs pos="0">
                <a:srgbClr val="FF83AD"/>
              </a:gs>
              <a:gs pos="100000">
                <a:srgbClr val="FFA9C5"/>
              </a:gs>
            </a:gsLst>
            <a:lin ang="16200000"/>
          </a:gradFill>
          <a:ln w="9528">
            <a:solidFill>
              <a:srgbClr val="E80071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1" i="0" u="none" strike="noStrike" kern="1200" cap="none" spc="0" baseline="0">
                <a:solidFill>
                  <a:srgbClr val="000000"/>
                </a:solidFill>
                <a:uFillTx/>
                <a:latin typeface="Helvetica"/>
              </a:rPr>
              <a:t>Reaching Wider Partnership Projects </a:t>
            </a:r>
          </a:p>
          <a:p>
            <a:pPr marL="457200" marR="0" lvl="0" indent="-457200" algn="l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000000"/>
                </a:solidFill>
                <a:uFillTx/>
                <a:latin typeface="Helvetica"/>
              </a:rPr>
              <a:t>Step into STEM – family learning </a:t>
            </a:r>
          </a:p>
          <a:p>
            <a:pPr marL="457200" marR="0" lvl="0" indent="-457200" algn="l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000000"/>
                </a:solidFill>
                <a:uFillTx/>
                <a:latin typeface="Helvetica"/>
              </a:rPr>
              <a:t>Summer University </a:t>
            </a:r>
          </a:p>
          <a:p>
            <a:pPr marL="457200" marR="0" lvl="0" indent="-457200" algn="l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000000"/>
                </a:solidFill>
                <a:uFillTx/>
                <a:latin typeface="Helvetica"/>
              </a:rPr>
              <a:t>OU Access project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7615452" y="3736503"/>
            <a:ext cx="4913190" cy="1384995"/>
          </a:xfrm>
          <a:prstGeom prst="rect">
            <a:avLst/>
          </a:prstGeom>
          <a:gradFill>
            <a:gsLst>
              <a:gs pos="0">
                <a:srgbClr val="FF0074"/>
              </a:gs>
              <a:gs pos="100000">
                <a:srgbClr val="FF75A6"/>
              </a:gs>
            </a:gsLst>
            <a:lin ang="16200000"/>
          </a:gradFill>
          <a:ln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FFFFFF"/>
                </a:solidFill>
                <a:uFillTx/>
                <a:latin typeface="Helvetica"/>
              </a:rPr>
              <a:t>Partnership with libraries across Wales – regular OU  drop in sessions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1078169" y="2470242"/>
            <a:ext cx="10304062" cy="892554"/>
          </a:xfrm>
          <a:prstGeom prst="rect">
            <a:avLst/>
          </a:prstGeom>
          <a:solidFill>
            <a:srgbClr val="630031"/>
          </a:solidFill>
          <a:ln w="38103">
            <a:solidFill>
              <a:srgbClr val="FFFFFF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50275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0" i="0" u="none" strike="noStrike" kern="1200" cap="none" spc="0" baseline="0">
                <a:solidFill>
                  <a:srgbClr val="FFFFFF"/>
                </a:solidFill>
                <a:uFillTx/>
                <a:latin typeface="Helvetica"/>
              </a:rPr>
              <a:t>Working closely with other formal and informal education providers, trades unions and employers.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15627" y="416911"/>
            <a:ext cx="9510180" cy="8268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GB"/>
              <a:t>Using OER to prepare for study</a:t>
            </a:r>
          </a:p>
        </p:txBody>
      </p:sp>
      <p:sp>
        <p:nvSpPr>
          <p:cNvPr id="3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5E731C6-D7D2-45C2-85C9-2DD3CB2956AC}" type="slidenum">
              <a:t>7</a:t>
            </a:fld>
            <a:endParaRPr lang="en-GB"/>
          </a:p>
        </p:txBody>
      </p:sp>
      <p:pic>
        <p:nvPicPr>
          <p:cNvPr id="4" name="Picture 2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370999" y="1693057"/>
            <a:ext cx="6147300" cy="806371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93F0FB9D-D658-4529-9431-6298BAC675F2}" type="slidenum">
              <a:t>8</a:t>
            </a:fld>
            <a:endParaRPr lang="en-GB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80726" y="3040389"/>
            <a:ext cx="7456054" cy="5590513"/>
          </a:xfrm>
        </p:spPr>
      </p:pic>
      <p:pic>
        <p:nvPicPr>
          <p:cNvPr id="4" name="Picture 2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23041" t="58872" r="71642" b="49379"/>
          <a:stretch>
            <a:fillRect/>
          </a:stretch>
        </p:blipFill>
        <p:spPr>
          <a:xfrm>
            <a:off x="409431" y="629061"/>
            <a:ext cx="5969596" cy="1855125"/>
          </a:xfrm>
          <a:gradFill>
            <a:gsLst>
              <a:gs pos="0">
                <a:srgbClr val="D0B1B9"/>
              </a:gs>
              <a:gs pos="100000">
                <a:srgbClr val="DDC9CE"/>
              </a:gs>
            </a:gsLst>
            <a:lin ang="16200000"/>
          </a:gradFill>
          <a:ln w="9528">
            <a:solidFill>
              <a:srgbClr val="63003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01E4946-22A5-4354-84F5-429D102BF165}" type="slidenum">
              <a:t>9</a:t>
            </a:fld>
            <a:endParaRPr lang="en-GB"/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Pathways to Success</a:t>
            </a:r>
          </a:p>
        </p:txBody>
      </p:sp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720912" y="1546533"/>
            <a:ext cx="9506513" cy="2585319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en-GB" sz="2800"/>
              <a:t>Tailored pathways through OpenLearn in; </a:t>
            </a:r>
          </a:p>
          <a:p>
            <a:pPr marL="0" lvl="0" indent="0">
              <a:buNone/>
            </a:pPr>
            <a:endParaRPr lang="en-GB" sz="2800"/>
          </a:p>
          <a:p>
            <a:pPr marL="457200" lvl="0" indent="-457200">
              <a:buFont typeface="Arial" pitchFamily="34"/>
              <a:buChar char="•"/>
            </a:pPr>
            <a:r>
              <a:rPr lang="en-GB" sz="2800"/>
              <a:t>Health and Social Care</a:t>
            </a:r>
          </a:p>
          <a:p>
            <a:pPr marL="457200" lvl="0" indent="-457200">
              <a:buFont typeface="Arial" pitchFamily="34"/>
              <a:buChar char="•"/>
            </a:pPr>
            <a:r>
              <a:rPr lang="en-GB" sz="2800"/>
              <a:t>Maths and Science </a:t>
            </a:r>
          </a:p>
          <a:p>
            <a:pPr marL="457200" lvl="0" indent="-457200">
              <a:buFont typeface="Arial" pitchFamily="34"/>
              <a:buChar char="•"/>
            </a:pPr>
            <a:r>
              <a:rPr lang="en-GB" sz="2800"/>
              <a:t>Social Science </a:t>
            </a:r>
          </a:p>
          <a:p>
            <a:pPr marL="457200" lvl="0" indent="-457200">
              <a:buFont typeface="Arial" pitchFamily="34"/>
              <a:buChar char="•"/>
            </a:pPr>
            <a:r>
              <a:rPr lang="en-GB" sz="2800"/>
              <a:t>Arts and Humanities </a:t>
            </a:r>
          </a:p>
        </p:txBody>
      </p:sp>
      <p:pic>
        <p:nvPicPr>
          <p:cNvPr id="5" name="Picture 2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63316" y="2934684"/>
            <a:ext cx="7451674" cy="566851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 Rip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OU%20Ripple</Template>
  <TotalTime>392</TotalTime>
  <Words>399</Words>
  <Application>Microsoft Office PowerPoint</Application>
  <PresentationFormat>On-screen Show (4:3)</PresentationFormat>
  <Paragraphs>106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OU Ripple</vt:lpstr>
      <vt:lpstr>Widening Access to HE for adult learners in Wales.  </vt:lpstr>
      <vt:lpstr>PowerPoint Presentation</vt:lpstr>
      <vt:lpstr>Political context in Wales</vt:lpstr>
      <vt:lpstr>Widening Access priority groups in Wales </vt:lpstr>
      <vt:lpstr>Making connections / reaching learners</vt:lpstr>
      <vt:lpstr>Reaching WA students </vt:lpstr>
      <vt:lpstr>Using OER to prepare for study</vt:lpstr>
      <vt:lpstr>PowerPoint Presentation</vt:lpstr>
      <vt:lpstr>Pathways to Success</vt:lpstr>
      <vt:lpstr>PowerPoint Presentation</vt:lpstr>
      <vt:lpstr>Students’ success </vt:lpstr>
      <vt:lpstr>OU in Wales WA dilemma</vt:lpstr>
      <vt:lpstr> Gayle.hudson@open.ac.uk  Widening Access Manager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Katy.Shelton</dc:creator>
  <cp:lastModifiedBy>Keith.Hamilton</cp:lastModifiedBy>
  <cp:revision>38</cp:revision>
  <dcterms:created xsi:type="dcterms:W3CDTF">2014-11-11T12:02:06Z</dcterms:created>
  <dcterms:modified xsi:type="dcterms:W3CDTF">2015-06-24T10:57:39Z</dcterms:modified>
</cp:coreProperties>
</file>