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3" r:id="rId5"/>
    <p:sldId id="277" r:id="rId6"/>
    <p:sldId id="272" r:id="rId7"/>
    <p:sldId id="275" r:id="rId8"/>
    <p:sldId id="276" r:id="rId9"/>
    <p:sldId id="258" r:id="rId10"/>
    <p:sldId id="262" r:id="rId11"/>
    <p:sldId id="271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D"/>
    <a:srgbClr val="1C80F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10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C80F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RPN_AcronymOnly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10000" y="5867400"/>
            <a:ext cx="1147970" cy="800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1C80F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RPN_Acronym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943600"/>
            <a:ext cx="1147970" cy="8001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16675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7941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C80F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RPN_Acronym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943600"/>
            <a:ext cx="1147970" cy="800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80F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F7941D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F7941D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RPN_Acronym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943600"/>
            <a:ext cx="1147970" cy="8001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80F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RPN_Acronym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943600"/>
            <a:ext cx="1147970" cy="800100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PN_Acronym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943600"/>
            <a:ext cx="1147970" cy="800100"/>
          </a:xfrm>
          <a:prstGeom prst="rect">
            <a:avLst/>
          </a:prstGeom>
        </p:spPr>
      </p:pic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1C80F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F7941D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RPN_Acronym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943600"/>
            <a:ext cx="1147970" cy="8001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F7941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1C80F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RPN_Acronym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943600"/>
            <a:ext cx="1147970" cy="8001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404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C80F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hyperlink" Target="http://www.kiva.org/teams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5715000"/>
            <a:ext cx="812800" cy="81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273175"/>
            <a:ext cx="46482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99FF"/>
                </a:solidFill>
              </a:rPr>
              <a:t>Working the cracks: </a:t>
            </a:r>
            <a:br>
              <a:rPr lang="en-US" b="1" dirty="0" smtClean="0">
                <a:solidFill>
                  <a:srgbClr val="3399FF"/>
                </a:solidFill>
              </a:rPr>
            </a:br>
            <a:r>
              <a:rPr lang="en-US" b="1" dirty="0" smtClean="0">
                <a:solidFill>
                  <a:srgbClr val="3399FF"/>
                </a:solidFill>
              </a:rPr>
              <a:t>Poverty politics and the digital</a:t>
            </a:r>
            <a:r>
              <a:rPr lang="en-US" dirty="0" smtClean="0">
                <a:solidFill>
                  <a:srgbClr val="3399FF"/>
                </a:solidFill>
              </a:rPr>
              <a:t/>
            </a:r>
            <a:br>
              <a:rPr lang="en-US" dirty="0" smtClean="0">
                <a:solidFill>
                  <a:srgbClr val="3399FF"/>
                </a:solidFill>
              </a:rPr>
            </a:br>
            <a:endParaRPr lang="en-US" dirty="0">
              <a:solidFill>
                <a:srgbClr val="3399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886200"/>
            <a:ext cx="3886200" cy="17526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Sarah Elwood</a:t>
            </a:r>
          </a:p>
          <a:p>
            <a:r>
              <a:rPr lang="en-US" sz="3000" b="1" dirty="0" smtClean="0"/>
              <a:t>University of Washington</a:t>
            </a:r>
            <a:endParaRPr lang="en-US" sz="3000" b="1" dirty="0"/>
          </a:p>
        </p:txBody>
      </p:sp>
      <p:pic>
        <p:nvPicPr>
          <p:cNvPr id="5" name="Picture 4" descr="Screen Shot 2015-03-16 at 4.39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657601"/>
            <a:ext cx="5223253" cy="3048000"/>
          </a:xfrm>
          <a:prstGeom prst="rect">
            <a:avLst/>
          </a:prstGeom>
        </p:spPr>
      </p:pic>
      <p:pic>
        <p:nvPicPr>
          <p:cNvPr id="6" name="Picture 5" descr="AfAm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"/>
            <a:ext cx="4083885" cy="293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0"/>
    </mc:Choice>
    <mc:Fallback xmlns="">
      <p:transition xmlns:p14="http://schemas.microsoft.com/office/powerpoint/2010/main" spd="slow" advTm="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henberg_v2garden4_topview_9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1676400"/>
            <a:ext cx="4448682" cy="368627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7912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5"/>
    </mc:Choice>
    <mc:Fallback xmlns="">
      <p:transition xmlns:p14="http://schemas.microsoft.com/office/powerpoint/2010/main" spd="slow" advTm="2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5943600"/>
            <a:ext cx="812800" cy="812800"/>
          </a:xfrm>
          <a:prstGeom prst="rect">
            <a:avLst/>
          </a:prstGeom>
        </p:spPr>
      </p:pic>
      <p:pic>
        <p:nvPicPr>
          <p:cNvPr id="6" name="Picture 5" descr="2_MC_top_dayligh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" y="76200"/>
            <a:ext cx="5715000" cy="3800475"/>
          </a:xfrm>
          <a:prstGeom prst="rect">
            <a:avLst/>
          </a:prstGeom>
        </p:spPr>
      </p:pic>
      <p:pic>
        <p:nvPicPr>
          <p:cNvPr id="7" name="Picture 6" descr="3.1_MC_plant_cu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0800" y="3962400"/>
            <a:ext cx="4114800" cy="2736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07"/>
    </mc:Choice>
    <mc:Fallback xmlns="">
      <p:transition xmlns:p14="http://schemas.microsoft.com/office/powerpoint/2010/main" spd="slow" advTm="6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Engaging the ambiguities of the digital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“…the process of collective creativity associated with working the cracks…the forms of good sense that provide generative flashpoints of hope” (Gibson 2014).</a:t>
            </a:r>
          </a:p>
          <a:p>
            <a:endParaRPr lang="en-US" dirty="0" smtClean="0"/>
          </a:p>
          <a:p>
            <a:r>
              <a:rPr lang="en-US" dirty="0" smtClean="0"/>
              <a:t>How can creative digital practice move forward in the face of ambiguities? Where are the cracks &amp; how do we work them?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08"/>
    </mc:Choice>
    <mc:Fallback xmlns="">
      <p:transition xmlns:p14="http://schemas.microsoft.com/office/powerpoint/2010/main" spd="slow" advTm="6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152400"/>
            <a:ext cx="812800" cy="81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99FF"/>
                </a:solidFill>
              </a:rPr>
              <a:t/>
            </a:r>
            <a:br>
              <a:rPr lang="en-US" dirty="0" smtClean="0">
                <a:solidFill>
                  <a:srgbClr val="3399FF"/>
                </a:solidFill>
              </a:rPr>
            </a:br>
            <a:r>
              <a:rPr lang="en-US" b="1" dirty="0" smtClean="0">
                <a:solidFill>
                  <a:srgbClr val="3399FF"/>
                </a:solidFill>
              </a:rPr>
              <a:t>Digital mediations of poverty:</a:t>
            </a:r>
            <a:endParaRPr lang="en-US" b="1" dirty="0">
              <a:solidFill>
                <a:srgbClr val="33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“Anti-poverty apps”</a:t>
            </a:r>
          </a:p>
          <a:p>
            <a:endParaRPr lang="en-US" dirty="0"/>
          </a:p>
          <a:p>
            <a:r>
              <a:rPr lang="en-US" dirty="0" smtClean="0"/>
              <a:t>Live-streamed, social-media linked conspicuous philanthropy (e.g. microfinance lending websites, map interfaces, data streams)</a:t>
            </a:r>
          </a:p>
          <a:p>
            <a:endParaRPr lang="en-US" dirty="0" smtClean="0"/>
          </a:p>
          <a:p>
            <a:r>
              <a:rPr lang="en-US" dirty="0" smtClean="0"/>
              <a:t>Digital sharing economy and a new ‘</a:t>
            </a:r>
            <a:r>
              <a:rPr lang="en-US" dirty="0" err="1" smtClean="0"/>
              <a:t>precariat</a:t>
            </a:r>
            <a:r>
              <a:rPr lang="en-US" dirty="0" smtClean="0"/>
              <a:t> class’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TaskRabbit</a:t>
            </a:r>
            <a:r>
              <a:rPr lang="en-US" dirty="0" smtClean="0"/>
              <a:t>, </a:t>
            </a:r>
            <a:r>
              <a:rPr lang="en-US" dirty="0" err="1" smtClean="0"/>
              <a:t>Uber</a:t>
            </a:r>
            <a:r>
              <a:rPr lang="en-US" dirty="0" smtClean="0"/>
              <a:t>, </a:t>
            </a:r>
            <a:r>
              <a:rPr lang="en-US" dirty="0" err="1" smtClean="0"/>
              <a:t>Lyft</a:t>
            </a:r>
            <a:r>
              <a:rPr lang="en-US" dirty="0" smtClean="0"/>
              <a:t>, etc.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4"/>
    </mc:Choice>
    <mc:Fallback xmlns="">
      <p:transition xmlns:p14="http://schemas.microsoft.com/office/powerpoint/2010/main" spd="slow" advTm="5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059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and with what effects does pervasive mobile </a:t>
            </a:r>
            <a:r>
              <a:rPr lang="en-US" dirty="0" err="1" smtClean="0"/>
              <a:t>digitality</a:t>
            </a:r>
            <a:r>
              <a:rPr lang="en-US" dirty="0" smtClean="0"/>
              <a:t> intersect with diverse development geographies? </a:t>
            </a:r>
          </a:p>
          <a:p>
            <a:endParaRPr lang="en-US" dirty="0" smtClean="0"/>
          </a:p>
          <a:p>
            <a:r>
              <a:rPr lang="en-US" dirty="0" smtClean="0"/>
              <a:t>(How) Can digital practices offer openings for counter-hegemonic poverty politics?</a:t>
            </a:r>
          </a:p>
          <a:p>
            <a:endParaRPr lang="en-US" dirty="0" smtClean="0"/>
          </a:p>
          <a:p>
            <a:r>
              <a:rPr lang="en-US" dirty="0" smtClean="0"/>
              <a:t>How can we disrupt normative ‘common sense’ around poverty, can digital practice be part of this?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5400" y="58674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61"/>
    </mc:Choice>
    <mc:Fallback xmlns="">
      <p:transition xmlns:p14="http://schemas.microsoft.com/office/powerpoint/2010/main" spd="slow" advTm="6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Digitality</a:t>
            </a:r>
            <a:r>
              <a:rPr lang="en-US" dirty="0" smtClean="0"/>
              <a:t> itself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4525963"/>
          </a:xfrm>
        </p:spPr>
        <p:txBody>
          <a:bodyPr/>
          <a:lstStyle/>
          <a:p>
            <a:r>
              <a:rPr lang="en-US" dirty="0" smtClean="0"/>
              <a:t>Mobile, (social) networked, hyperlinked, spatial technologies are forms of </a:t>
            </a:r>
            <a:r>
              <a:rPr lang="en-US" dirty="0" err="1" smtClean="0"/>
              <a:t>digitality</a:t>
            </a:r>
            <a:r>
              <a:rPr lang="en-US" dirty="0" smtClean="0"/>
              <a:t> that simultaneously enclose and resist enclosure</a:t>
            </a:r>
          </a:p>
          <a:p>
            <a:endParaRPr lang="en-US" sz="1400" dirty="0" smtClean="0"/>
          </a:p>
          <a:p>
            <a:r>
              <a:rPr lang="en-US" dirty="0" smtClean="0"/>
              <a:t>Tendency to </a:t>
            </a:r>
            <a:r>
              <a:rPr lang="en-US" i="1" dirty="0" smtClean="0"/>
              <a:t>both</a:t>
            </a:r>
            <a:r>
              <a:rPr lang="en-US" dirty="0" smtClean="0"/>
              <a:t> re-iterate existing social/spatial inequalities and provide generative grounds for new practices, politics</a:t>
            </a:r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5791200"/>
            <a:ext cx="812800" cy="812800"/>
          </a:xfrm>
          <a:prstGeom prst="rect">
            <a:avLst/>
          </a:prstGeom>
        </p:spPr>
      </p:pic>
      <p:pic>
        <p:nvPicPr>
          <p:cNvPr id="9" name="Picture 8" descr="Screen Shot 2015-03-16 at 4.39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800600"/>
            <a:ext cx="4953000" cy="2890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1"/>
    </mc:Choice>
    <mc:Fallback xmlns="">
      <p:transition xmlns:p14="http://schemas.microsoft.com/office/powerpoint/2010/main" spd="slow" advTm="44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Digital closures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6019800" cy="4525963"/>
          </a:xfrm>
        </p:spPr>
        <p:txBody>
          <a:bodyPr/>
          <a:lstStyle/>
          <a:p>
            <a:r>
              <a:rPr lang="en-US" dirty="0" err="1" smtClean="0"/>
              <a:t>Digitality</a:t>
            </a:r>
            <a:r>
              <a:rPr lang="en-US" dirty="0" smtClean="0"/>
              <a:t> rooted in numerical representation</a:t>
            </a:r>
          </a:p>
          <a:p>
            <a:endParaRPr lang="en-US" dirty="0" smtClean="0"/>
          </a:p>
          <a:p>
            <a:r>
              <a:rPr lang="en-US" dirty="0" err="1" smtClean="0"/>
              <a:t>Numeracy</a:t>
            </a:r>
            <a:r>
              <a:rPr lang="en-US" dirty="0" err="1" smtClean="0">
                <a:sym typeface="Wingdings" pitchFamily="2" charset="2"/>
              </a:rPr>
              <a:t>automation</a:t>
            </a:r>
            <a:r>
              <a:rPr lang="en-US" dirty="0" smtClean="0">
                <a:sym typeface="Wingdings" pitchFamily="2" charset="2"/>
              </a:rPr>
              <a:t>, algorithmic control, 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5" name="Picture 4" descr="Screen Shot 2015-03-16 at 4.28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33400"/>
            <a:ext cx="1983284" cy="2944026"/>
          </a:xfrm>
          <a:prstGeom prst="rect">
            <a:avLst/>
          </a:prstGeom>
        </p:spPr>
      </p:pic>
      <p:pic>
        <p:nvPicPr>
          <p:cNvPr id="6" name="Picture 5" descr="Screen Shot 2015-03-16 at 4.30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29" y="4191000"/>
            <a:ext cx="3392271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3"/>
    </mc:Choice>
    <mc:Fallback xmlns="">
      <p:transition xmlns:p14="http://schemas.microsoft.com/office/powerpoint/2010/main" spd="slow" advTm="2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3" name="Picture 2" descr="screen07 -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66" y="1600200"/>
            <a:ext cx="9067800" cy="5191488"/>
          </a:xfrm>
          <a:prstGeom prst="rect">
            <a:avLst/>
          </a:prstGeom>
        </p:spPr>
      </p:pic>
      <p:pic>
        <p:nvPicPr>
          <p:cNvPr id="5" name="Picture 4" descr="screen10 - Copy - Cop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95250"/>
            <a:ext cx="8696325" cy="1047750"/>
          </a:xfrm>
          <a:prstGeom prst="rect">
            <a:avLst/>
          </a:prstGeom>
        </p:spPr>
      </p:pic>
      <p:pic>
        <p:nvPicPr>
          <p:cNvPr id="6" name="Picture 5" descr="screen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0" y="5867400"/>
            <a:ext cx="1438275" cy="857250"/>
          </a:xfrm>
          <a:prstGeom prst="rect">
            <a:avLst/>
          </a:prstGeom>
        </p:spPr>
      </p:pic>
      <p:pic>
        <p:nvPicPr>
          <p:cNvPr id="7" name="Picture 6" descr="screen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1076325"/>
            <a:ext cx="2762250" cy="523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28"/>
    </mc:Choice>
    <mc:Fallback xmlns="">
      <p:transition xmlns:p14="http://schemas.microsoft.com/office/powerpoint/2010/main" spd="slow" advTm="7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715000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304800"/>
            <a:ext cx="7848600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“Lending Teams: </a:t>
            </a:r>
          </a:p>
          <a:p>
            <a:r>
              <a:rPr lang="en-US" sz="2800" dirty="0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Connect with Kiva’s lender community” </a:t>
            </a:r>
            <a:endParaRPr lang="en-US" sz="2800" dirty="0">
              <a:solidFill>
                <a:srgbClr val="008000"/>
              </a:solidFill>
              <a:latin typeface="Adobe Caslon Pro Bold"/>
              <a:cs typeface="Adobe Caslon Pro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286000"/>
            <a:ext cx="3276600" cy="16927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Team Leaderboards: *</a:t>
            </a:r>
            <a:r>
              <a:rPr lang="en-US" sz="2400" dirty="0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Amount loaned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*New members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*New loans</a:t>
            </a:r>
            <a:endParaRPr lang="en-US" sz="2400" dirty="0">
              <a:solidFill>
                <a:srgbClr val="008000"/>
              </a:solidFill>
              <a:latin typeface="Adobe Caslon Pro Bold"/>
              <a:cs typeface="Adobe Caslon Pro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267200"/>
            <a:ext cx="6705600" cy="2492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“…rally </a:t>
            </a:r>
            <a:r>
              <a:rPr lang="en-US" sz="3200" dirty="0"/>
              <a:t>around shared lending goals by counting each of your loans at checkout toward the team's impact</a:t>
            </a:r>
            <a:r>
              <a:rPr lang="en-US" sz="3200" dirty="0" smtClean="0"/>
              <a:t>.”</a:t>
            </a:r>
          </a:p>
          <a:p>
            <a:pPr algn="r"/>
            <a:r>
              <a:rPr lang="en-US" sz="3200" dirty="0"/>
              <a:t>	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://www.kiva.org/</a:t>
            </a:r>
            <a:r>
              <a:rPr lang="en-US" sz="2000" dirty="0" smtClean="0">
                <a:hlinkClick r:id="rId5"/>
              </a:rPr>
              <a:t>teams</a:t>
            </a:r>
            <a:r>
              <a:rPr lang="en-US" sz="2000" dirty="0" smtClean="0"/>
              <a:t>) </a:t>
            </a:r>
            <a:endParaRPr lang="en-US" sz="3200" dirty="0" smtClean="0"/>
          </a:p>
          <a:p>
            <a:endParaRPr lang="en-US" sz="2800" dirty="0">
              <a:solidFill>
                <a:srgbClr val="008000"/>
              </a:solidFill>
              <a:latin typeface="Adobe Caslon Pro Bold"/>
              <a:cs typeface="Adobe Caslon Pro Bold"/>
            </a:endParaRPr>
          </a:p>
        </p:txBody>
      </p:sp>
      <p:pic>
        <p:nvPicPr>
          <p:cNvPr id="8" name="Picture 7" descr="Screen Shot 2015-03-16 at 5.06.0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3569419" cy="193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8"/>
    </mc:Choice>
    <mc:Fallback xmlns="">
      <p:transition xmlns:p14="http://schemas.microsoft.com/office/powerpoint/2010/main" spd="slow" advTm="5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Digital openings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r>
              <a:rPr lang="en-US" dirty="0" err="1" smtClean="0"/>
              <a:t>Digitality</a:t>
            </a:r>
            <a:r>
              <a:rPr lang="en-US" dirty="0" smtClean="0"/>
              <a:t> also relies on modularity &amp; variability</a:t>
            </a:r>
          </a:p>
          <a:p>
            <a:endParaRPr lang="en-US" dirty="0" smtClean="0"/>
          </a:p>
          <a:p>
            <a:r>
              <a:rPr lang="en-US" dirty="0" smtClean="0"/>
              <a:t>Openings for poly-</a:t>
            </a:r>
            <a:r>
              <a:rPr lang="en-US" dirty="0" err="1" smtClean="0"/>
              <a:t>vocality</a:t>
            </a:r>
            <a:r>
              <a:rPr lang="en-US" dirty="0" smtClean="0"/>
              <a:t>, for reworking toward counter-hegemonic practices, politics</a:t>
            </a:r>
            <a:endParaRPr lang="en-US" dirty="0"/>
          </a:p>
        </p:txBody>
      </p:sp>
      <p:pic>
        <p:nvPicPr>
          <p:cNvPr id="4" name="Picture 3" descr="ROTHENBERG_garden_virtual_kinsh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95" y="4038600"/>
            <a:ext cx="6500305" cy="265699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5181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3"/>
    </mc:Choice>
    <mc:Fallback xmlns="">
      <p:transition xmlns:p14="http://schemas.microsoft.com/office/powerpoint/2010/main" spd="slow" advTm="3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MC_top_dayligh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76200"/>
            <a:ext cx="5715000" cy="3800475"/>
          </a:xfrm>
          <a:prstGeom prst="rect">
            <a:avLst/>
          </a:prstGeom>
        </p:spPr>
      </p:pic>
      <p:pic>
        <p:nvPicPr>
          <p:cNvPr id="3" name="Picture 2" descr="3.1_MC_plant_cu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0" y="3962400"/>
            <a:ext cx="4114800" cy="273634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6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1"/>
    </mc:Choice>
    <mc:Fallback xmlns="">
      <p:transition xmlns:p14="http://schemas.microsoft.com/office/powerpoint/2010/main" spd="slow" advTm="2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0.9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3.2|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heme/theme1.xml><?xml version="1.0" encoding="utf-8"?>
<a:theme xmlns:a="http://schemas.openxmlformats.org/drawingml/2006/main" name="RP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RPN_Template</Template>
  <TotalTime>340</TotalTime>
  <Words>271</Words>
  <Application>Microsoft Office PowerPoint</Application>
  <PresentationFormat>On-screen Show (4:3)</PresentationFormat>
  <Paragraphs>38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RPN_Template</vt:lpstr>
      <vt:lpstr>Working the cracks:  Poverty politics and the digital </vt:lpstr>
      <vt:lpstr> Digital mediations of poverty:</vt:lpstr>
      <vt:lpstr>PowerPoint Presentation</vt:lpstr>
      <vt:lpstr>Digitality itself matters</vt:lpstr>
      <vt:lpstr>Digital closures</vt:lpstr>
      <vt:lpstr>PowerPoint Presentation</vt:lpstr>
      <vt:lpstr>PowerPoint Presentation</vt:lpstr>
      <vt:lpstr>Digital openings</vt:lpstr>
      <vt:lpstr>PowerPoint Presentation</vt:lpstr>
      <vt:lpstr>PowerPoint Presentation</vt:lpstr>
      <vt:lpstr>PowerPoint Presentation</vt:lpstr>
      <vt:lpstr>Engaging the ambiguities of the digital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</dc:creator>
  <cp:lastModifiedBy>Johanna</cp:lastModifiedBy>
  <cp:revision>65</cp:revision>
  <dcterms:created xsi:type="dcterms:W3CDTF">2014-02-23T02:19:41Z</dcterms:created>
  <dcterms:modified xsi:type="dcterms:W3CDTF">2015-03-17T09:12:49Z</dcterms:modified>
</cp:coreProperties>
</file>