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360" r:id="rId3"/>
    <p:sldId id="361" r:id="rId4"/>
    <p:sldId id="362" r:id="rId5"/>
    <p:sldId id="363" r:id="rId6"/>
    <p:sldId id="364" r:id="rId7"/>
    <p:sldId id="381" r:id="rId8"/>
    <p:sldId id="365" r:id="rId9"/>
    <p:sldId id="366" r:id="rId10"/>
    <p:sldId id="378" r:id="rId11"/>
    <p:sldId id="370" r:id="rId12"/>
    <p:sldId id="372" r:id="rId13"/>
    <p:sldId id="373" r:id="rId14"/>
    <p:sldId id="374" r:id="rId15"/>
    <p:sldId id="375" r:id="rId16"/>
    <p:sldId id="379" r:id="rId17"/>
    <p:sldId id="376" r:id="rId18"/>
    <p:sldId id="371" r:id="rId19"/>
    <p:sldId id="377" r:id="rId20"/>
    <p:sldId id="3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9" autoAdjust="0"/>
    <p:restoredTop sz="94643" autoAdjust="0"/>
  </p:normalViewPr>
  <p:slideViewPr>
    <p:cSldViewPr>
      <p:cViewPr>
        <p:scale>
          <a:sx n="60" d="100"/>
          <a:sy n="60" d="100"/>
        </p:scale>
        <p:origin x="-132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F4AB-6166-4C7A-9A4B-7282172249CD}" type="datetimeFigureOut">
              <a:rPr lang="en-IE" smtClean="0"/>
              <a:pPr/>
              <a:t>24/03/2015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E0B5-CE75-4250-9BE3-D3B7A279F60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E0B5-CE75-4250-9BE3-D3B7A279F600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AC3B-106E-46AA-83F2-15D5DDB09B18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FFFF00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lang="en-IE" sz="2000" b="0" kern="1200" dirty="0">
                <a:solidFill>
                  <a:srgbClr val="FFFF9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5805264"/>
            <a:ext cx="89289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Shape 23"/>
          <p:cNvPicPr preferRelativeResize="0"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87816" y="5997190"/>
            <a:ext cx="75557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" name="Shape 26"/>
          <p:cNvPicPr preferRelativeResize="0"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51912" y="5997190"/>
            <a:ext cx="648072" cy="50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" name="Shape 27"/>
          <p:cNvPicPr preferRelativeResize="0"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27576" y="6069198"/>
            <a:ext cx="648071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2" name="Shape 28"/>
          <p:cNvPicPr preferRelativeResize="0"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191672" y="6069198"/>
            <a:ext cx="1259632" cy="41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83568" y="2174999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0" name="Picture 19" descr="programmableCityLogo.png"/>
          <p:cNvPicPr>
            <a:picLocks noChangeAspect="1"/>
          </p:cNvPicPr>
          <p:nvPr userDrawn="1"/>
        </p:nvPicPr>
        <p:blipFill>
          <a:blip r:embed="rId7" cstate="print"/>
          <a:srcRect r="67747"/>
          <a:stretch>
            <a:fillRect/>
          </a:stretch>
        </p:blipFill>
        <p:spPr>
          <a:xfrm>
            <a:off x="107504" y="5629554"/>
            <a:ext cx="1080120" cy="1255830"/>
          </a:xfrm>
          <a:prstGeom prst="rect">
            <a:avLst/>
          </a:prstGeom>
        </p:spPr>
      </p:pic>
      <p:pic>
        <p:nvPicPr>
          <p:cNvPr id="21" name="Picture 20" descr="programmableCityLogo.png"/>
          <p:cNvPicPr>
            <a:picLocks noChangeAspect="1"/>
          </p:cNvPicPr>
          <p:nvPr userDrawn="1"/>
        </p:nvPicPr>
        <p:blipFill>
          <a:blip r:embed="rId8" cstate="print"/>
          <a:srcRect l="32253" t="17202" b="54129"/>
          <a:stretch>
            <a:fillRect/>
          </a:stretch>
        </p:blipFill>
        <p:spPr>
          <a:xfrm>
            <a:off x="1107704" y="6021288"/>
            <a:ext cx="3176264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24/03/2015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6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2pPr>
            <a:lvl3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3pPr>
            <a:lvl4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4pPr>
            <a:lvl5pPr>
              <a:buClr>
                <a:schemeClr val="tx2">
                  <a:lumMod val="75000"/>
                </a:schemeClr>
              </a:buClr>
              <a:buSzPct val="125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E3C4-0823-48EB-A820-D5D41DAC167B}" type="datetimeFigureOut">
              <a:rPr lang="en-IE" smtClean="0"/>
              <a:pPr/>
              <a:t>24/03/2015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0809"/>
            <a:ext cx="4320480" cy="4968552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 baseline="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 baseline="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g_city_2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_city_2.jp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484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29614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700809"/>
            <a:ext cx="8784976" cy="496855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0E3C4-0823-48EB-A820-D5D41DAC167B}" type="datetimeFigureOut">
              <a:rPr lang="en-IE" smtClean="0"/>
              <a:pPr/>
              <a:t>24/03/2015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45A-4E3D-4369-B6A1-E76FFDAB0CAE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 descr="logo.1000x1000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1296144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2030983"/>
            <a:ext cx="8136904" cy="1470025"/>
          </a:xfrm>
        </p:spPr>
        <p:txBody>
          <a:bodyPr>
            <a:normAutofit/>
          </a:bodyPr>
          <a:lstStyle/>
          <a:p>
            <a:r>
              <a:rPr lang="en-IE" sz="2800" dirty="0" smtClean="0"/>
              <a:t>From a single line of code to an </a:t>
            </a:r>
            <a:r>
              <a:rPr lang="en-IE" sz="2800" smtClean="0"/>
              <a:t>entire city</a:t>
            </a:r>
            <a:endParaRPr lang="en-I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Rob </a:t>
            </a:r>
            <a:r>
              <a:rPr lang="en-IE" dirty="0" err="1" smtClean="0"/>
              <a:t>Kitchin</a:t>
            </a:r>
            <a:endParaRPr lang="en-IE" dirty="0" smtClean="0"/>
          </a:p>
          <a:p>
            <a:r>
              <a:rPr lang="en-IE" dirty="0" smtClean="0"/>
              <a:t>NIRSA, National University of Ireland </a:t>
            </a:r>
            <a:r>
              <a:rPr lang="en-IE" dirty="0" err="1" smtClean="0"/>
              <a:t>Maynooth</a:t>
            </a:r>
            <a:endParaRPr lang="en-IE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3568" y="47667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3131840" y="5213208"/>
            <a:ext cx="2265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Material Platform</a:t>
            </a:r>
          </a:p>
          <a:p>
            <a:pPr algn="ctr"/>
            <a:r>
              <a:rPr lang="en-IE" sz="1400" dirty="0" smtClean="0"/>
              <a:t>(infrastructure – hardware)</a:t>
            </a:r>
            <a:endParaRPr lang="en-I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4576936"/>
            <a:ext cx="2265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Code Platform</a:t>
            </a:r>
          </a:p>
          <a:p>
            <a:pPr algn="ctr"/>
            <a:r>
              <a:rPr lang="en-IE" sz="1400" dirty="0"/>
              <a:t>(</a:t>
            </a:r>
            <a:r>
              <a:rPr lang="en-IE" sz="1400" dirty="0" smtClean="0"/>
              <a:t>operating system)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3496458"/>
            <a:ext cx="22849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Code/algorithms </a:t>
            </a:r>
          </a:p>
          <a:p>
            <a:pPr algn="ctr"/>
            <a:r>
              <a:rPr lang="en-IE" sz="1400" dirty="0" smtClean="0"/>
              <a:t>(software)</a:t>
            </a:r>
            <a:endParaRPr lang="en-I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150933"/>
            <a:ext cx="22844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Data(base)</a:t>
            </a:r>
            <a:endParaRPr lang="en-I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062864"/>
            <a:ext cx="22651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Interface</a:t>
            </a:r>
            <a:endParaRPr lang="en-I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2423825"/>
            <a:ext cx="2265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Reception/Operation (user/usage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2417121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Systems</a:t>
            </a:r>
            <a:r>
              <a:rPr lang="en-GB" sz="1400" dirty="0" smtClean="0"/>
              <a:t> of thought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152" y="2849169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Forms of knowledge </a:t>
            </a:r>
            <a:r>
              <a:rPr lang="en-GB" sz="1400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3288752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Finance </a:t>
            </a:r>
            <a:r>
              <a:rPr lang="en-GB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152" y="3728351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Political economies  </a:t>
            </a:r>
            <a:r>
              <a:rPr lang="en-GB" sz="14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0152" y="4158629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err="1" smtClean="0"/>
              <a:t>Governmentalities</a:t>
            </a:r>
            <a:r>
              <a:rPr lang="en-IE" sz="1400" dirty="0" smtClean="0"/>
              <a:t> &amp; legalities  </a:t>
            </a:r>
            <a:r>
              <a:rPr lang="en-GB" sz="1400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4587241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Organisations and institutions  </a:t>
            </a:r>
            <a:r>
              <a:rPr lang="en-GB" sz="1400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152" y="5004721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Subjectivities and communities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5409473"/>
            <a:ext cx="2596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Marketplace</a:t>
            </a:r>
            <a:endParaRPr lang="en-I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87824" y="1628800"/>
            <a:ext cx="2592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System/process </a:t>
            </a:r>
          </a:p>
          <a:p>
            <a:pPr algn="ctr"/>
            <a:r>
              <a:rPr lang="en-IE" sz="1400" i="1" dirty="0" smtClean="0"/>
              <a:t>performs </a:t>
            </a:r>
            <a:r>
              <a:rPr lang="en-IE" sz="1400" i="1" dirty="0"/>
              <a:t>a task</a:t>
            </a:r>
            <a:endParaRPr lang="en-IE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1637801"/>
            <a:ext cx="27363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Context</a:t>
            </a:r>
          </a:p>
          <a:p>
            <a:pPr algn="ctr"/>
            <a:r>
              <a:rPr lang="en-IE" sz="1400" i="1" dirty="0" smtClean="0"/>
              <a:t>frames </a:t>
            </a:r>
            <a:r>
              <a:rPr lang="en-IE" sz="1400" i="1" dirty="0"/>
              <a:t>the system/task</a:t>
            </a:r>
            <a:endParaRPr lang="en-IE" sz="1400" dirty="0"/>
          </a:p>
        </p:txBody>
      </p:sp>
      <p:sp>
        <p:nvSpPr>
          <p:cNvPr id="25" name="Rectangle 24"/>
          <p:cNvSpPr/>
          <p:nvPr/>
        </p:nvSpPr>
        <p:spPr>
          <a:xfrm>
            <a:off x="2830160" y="980728"/>
            <a:ext cx="6029328" cy="51125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6" name="TextBox 25"/>
          <p:cNvSpPr txBox="1"/>
          <p:nvPr/>
        </p:nvSpPr>
        <p:spPr>
          <a:xfrm>
            <a:off x="4572000" y="1093680"/>
            <a:ext cx="2726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Digital socio-technical assemblage</a:t>
            </a:r>
            <a:endParaRPr lang="en-IE" sz="14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7824" y="1529496"/>
            <a:ext cx="2592288" cy="441978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8" name="Rectangle 27"/>
          <p:cNvSpPr/>
          <p:nvPr/>
        </p:nvSpPr>
        <p:spPr>
          <a:xfrm>
            <a:off x="5796136" y="1521040"/>
            <a:ext cx="2884504" cy="442824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9" name="TextBox 28"/>
          <p:cNvSpPr txBox="1"/>
          <p:nvPr/>
        </p:nvSpPr>
        <p:spPr>
          <a:xfrm>
            <a:off x="380968" y="3057978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HCI, remediation studies</a:t>
            </a:r>
            <a:endParaRPr lang="en-I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7320" y="3499824"/>
            <a:ext cx="22322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Critical code studies</a:t>
            </a:r>
          </a:p>
          <a:p>
            <a:pPr algn="ctr"/>
            <a:r>
              <a:rPr lang="en-US" sz="1400" dirty="0" smtClean="0"/>
              <a:t>Software studies</a:t>
            </a:r>
            <a:endParaRPr lang="en-I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69592" y="4145899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Critical data studies</a:t>
            </a:r>
            <a:endParaRPr lang="en-I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888" y="2424158"/>
            <a:ext cx="22322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media studies</a:t>
            </a:r>
          </a:p>
          <a:p>
            <a:pPr algn="ctr"/>
            <a:r>
              <a:rPr lang="en-US" sz="1400" dirty="0" smtClean="0"/>
              <a:t>game studies</a:t>
            </a:r>
            <a:endParaRPr lang="en-I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09184" y="1632568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Critical Social Science</a:t>
            </a:r>
          </a:p>
          <a:p>
            <a:pPr algn="ctr"/>
            <a:r>
              <a:rPr lang="en-US" sz="1400" i="1" dirty="0" smtClean="0"/>
              <a:t>Science Technology Studies</a:t>
            </a:r>
            <a:endParaRPr lang="en-IE" sz="1400" i="1" dirty="0"/>
          </a:p>
        </p:txBody>
      </p:sp>
      <p:sp>
        <p:nvSpPr>
          <p:cNvPr id="36" name="Rectangle 35"/>
          <p:cNvSpPr/>
          <p:nvPr/>
        </p:nvSpPr>
        <p:spPr>
          <a:xfrm>
            <a:off x="179512" y="764704"/>
            <a:ext cx="8784976" cy="5472608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38" name="Rectangle 37"/>
          <p:cNvSpPr/>
          <p:nvPr/>
        </p:nvSpPr>
        <p:spPr>
          <a:xfrm>
            <a:off x="366276" y="4581128"/>
            <a:ext cx="2232248" cy="11521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TextBox 38"/>
          <p:cNvSpPr txBox="1"/>
          <p:nvPr/>
        </p:nvSpPr>
        <p:spPr>
          <a:xfrm>
            <a:off x="805639" y="4992373"/>
            <a:ext cx="137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Platform studies</a:t>
            </a:r>
            <a:endParaRPr lang="en-IE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From assemblages to 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Unpacking a digital socio-technical assemblage is no easy task, but it is manageable as a large case study if focused on a single assemblage such as an program/app/system  </a:t>
            </a:r>
          </a:p>
          <a:p>
            <a:r>
              <a:rPr lang="en-IE" sz="2400" dirty="0" smtClean="0"/>
              <a:t>The city, however, consists of millions of interconnected socio-technical assemblages, working in concert and contest to </a:t>
            </a:r>
            <a:r>
              <a:rPr lang="en-IE" sz="2400" dirty="0" err="1" smtClean="0"/>
              <a:t>transduce</a:t>
            </a:r>
            <a:r>
              <a:rPr lang="en-IE" sz="2400" dirty="0" smtClean="0"/>
              <a:t> the urban condition</a:t>
            </a:r>
          </a:p>
          <a:p>
            <a:r>
              <a:rPr lang="en-IE" sz="2400" dirty="0" smtClean="0"/>
              <a:t>A key question then is how to make sense of this dense, interconnected web of assemblages that are constantly working in dynamic flux? </a:t>
            </a:r>
            <a:endParaRPr lang="en-IE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Thinking about code and the </a:t>
            </a:r>
            <a:r>
              <a:rPr lang="en-IE" i="1" dirty="0" smtClean="0"/>
              <a:t>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sz="3300" dirty="0" smtClean="0"/>
              <a:t>The problem with examining in detail individual socio-technical assemblages is that the city largely disappears from view</a:t>
            </a:r>
          </a:p>
          <a:p>
            <a:r>
              <a:rPr lang="en-IE" sz="3300" dirty="0" smtClean="0"/>
              <a:t>Certain elements get examined, but in isolation, meaning that a more holistic understanding of how various systems combine and interact to produce the whole is never formulated  </a:t>
            </a:r>
          </a:p>
          <a:p>
            <a:r>
              <a:rPr lang="en-IE" sz="3300" dirty="0" smtClean="0"/>
              <a:t>Clearly cities are large, complex, multifaceted, open systems and it is all but impossible to fully comprehend all their interlocking systems </a:t>
            </a:r>
          </a:p>
          <a:p>
            <a:r>
              <a:rPr lang="en-IE" sz="3300" dirty="0" smtClean="0"/>
              <a:t>Nevertheless, it should be possible to map out the ways in which socio-technical assemblages (</a:t>
            </a:r>
            <a:r>
              <a:rPr lang="en-IE" sz="3300" dirty="0" err="1" smtClean="0"/>
              <a:t>mis</a:t>
            </a:r>
            <a:r>
              <a:rPr lang="en-IE" sz="3300" dirty="0" smtClean="0"/>
              <a:t>)align, work together, compete, coalesce to form larger assemblages, and so on </a:t>
            </a:r>
          </a:p>
          <a:p>
            <a:r>
              <a:rPr lang="en-IE" sz="3300" dirty="0" smtClean="0"/>
              <a:t>Such mapping would usefully illustrate how networked urbanism is being built and functions in practice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Thinking about code and the </a:t>
            </a:r>
            <a:r>
              <a:rPr lang="en-IE" i="1" dirty="0" smtClean="0"/>
              <a:t>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However, urban studies discusses the effects of digital socio-technical assemblages, but rarely unpacks the constitution and mechanics of those assemblages</a:t>
            </a:r>
          </a:p>
          <a:p>
            <a:r>
              <a:rPr lang="en-IE" sz="2400" dirty="0" smtClean="0"/>
              <a:t>For example, a paper might </a:t>
            </a:r>
            <a:r>
              <a:rPr lang="en-IE" sz="2400" dirty="0" smtClean="0"/>
              <a:t>discuss</a:t>
            </a:r>
          </a:p>
          <a:p>
            <a:pPr lvl="1"/>
            <a:r>
              <a:rPr lang="en-IE" sz="2000" dirty="0" smtClean="0"/>
              <a:t>anticipatory </a:t>
            </a:r>
            <a:r>
              <a:rPr lang="en-IE" sz="2000" dirty="0" smtClean="0"/>
              <a:t>governance and its effects on civil liberties, </a:t>
            </a:r>
            <a:endParaRPr lang="en-IE" sz="2000" dirty="0" smtClean="0"/>
          </a:p>
          <a:p>
            <a:pPr lvl="1"/>
            <a:r>
              <a:rPr lang="en-IE" sz="2000" dirty="0" smtClean="0"/>
              <a:t>or </a:t>
            </a:r>
            <a:r>
              <a:rPr lang="en-IE" sz="2000" dirty="0" smtClean="0"/>
              <a:t>the security vulnerabilities of the internet of things and its consequences with respect to privacy, </a:t>
            </a:r>
            <a:endParaRPr lang="en-IE" sz="2000" dirty="0" smtClean="0"/>
          </a:p>
          <a:p>
            <a:pPr lvl="1"/>
            <a:r>
              <a:rPr lang="en-IE" sz="2000" dirty="0" smtClean="0"/>
              <a:t>without </a:t>
            </a:r>
            <a:r>
              <a:rPr lang="en-IE" sz="2000" dirty="0" smtClean="0"/>
              <a:t>explicating the specific ways in which systems are configured, code and algorithms work, data are parsed and analyzed, users interface, engage, resist, and so on </a:t>
            </a:r>
          </a:p>
          <a:p>
            <a:r>
              <a:rPr lang="en-IE" sz="2400" dirty="0" smtClean="0"/>
              <a:t>Adopts a viewpoint that examines effects rather than the causes</a:t>
            </a:r>
            <a:endParaRPr lang="en-IE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more holistic approach?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We have a major disconnect occurring in the literature  </a:t>
            </a:r>
          </a:p>
          <a:p>
            <a:r>
              <a:rPr lang="en-IE" dirty="0" smtClean="0"/>
              <a:t>Science and technology scholars are focused on the nature of specific elements of socio-technical systems.  </a:t>
            </a:r>
          </a:p>
          <a:p>
            <a:r>
              <a:rPr lang="en-IE" dirty="0" smtClean="0"/>
              <a:t>Urban scholars are focused on the embedding of digital technologies into urban environments and their social, political and economic effects</a:t>
            </a:r>
          </a:p>
          <a:p>
            <a:r>
              <a:rPr lang="en-IE" dirty="0" smtClean="0"/>
              <a:t>Occasionally these perspectives meet, but largely remain apart</a:t>
            </a:r>
          </a:p>
          <a:p>
            <a:r>
              <a:rPr lang="en-IE" dirty="0" smtClean="0"/>
              <a:t>A key question then is how to marry them into a conceptual </a:t>
            </a:r>
            <a:r>
              <a:rPr lang="en-IE" dirty="0" smtClean="0"/>
              <a:t>whole</a:t>
            </a:r>
            <a:r>
              <a:rPr lang="en-IE" dirty="0" smtClean="0"/>
              <a:t>, or at least place them in productive tension</a:t>
            </a:r>
            <a:endParaRPr lang="en-IE" dirty="0" smtClean="0"/>
          </a:p>
          <a:p>
            <a:r>
              <a:rPr lang="en-IE" dirty="0" smtClean="0"/>
              <a:t>The solution seems to be to scale the socio-technical perspective up, and drill the urban studies focus down so that they overlap in view and epistemology</a:t>
            </a:r>
            <a:endParaRPr lang="en-I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Programmable urbanism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200" dirty="0" smtClean="0"/>
              <a:t>Need a conceptual framework for understanding what I term ‘programmable urbanism’ </a:t>
            </a:r>
          </a:p>
          <a:p>
            <a:r>
              <a:rPr lang="en-IE" sz="2200" dirty="0" smtClean="0"/>
              <a:t>The instrumented, mutable form of smart cities - that scales between individual socio-technical assemblages and their components to the city and their dense interconnection and embedding within a wider discursive, political and economic landscape  </a:t>
            </a:r>
          </a:p>
          <a:p>
            <a:r>
              <a:rPr lang="en-IE" sz="2200" dirty="0" smtClean="0"/>
              <a:t>The framework should simultaneously unpack socio-technical assemblages </a:t>
            </a:r>
            <a:r>
              <a:rPr lang="en-IE" sz="2200" i="1" dirty="0" smtClean="0"/>
              <a:t>and</a:t>
            </a:r>
            <a:r>
              <a:rPr lang="en-IE" sz="2200" dirty="0" smtClean="0"/>
              <a:t> chart their interconnections and interdependencies and how they scale to frame and create city life</a:t>
            </a:r>
          </a:p>
          <a:p>
            <a:endParaRPr lang="en-IE" sz="2400" dirty="0" smtClean="0"/>
          </a:p>
          <a:p>
            <a:pPr>
              <a:buNone/>
            </a:pPr>
            <a:endParaRPr lang="en-IE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7" name="Picture 56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4716016" y="2924944"/>
            <a:ext cx="4104456" cy="355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640" y="476672"/>
            <a:ext cx="4248472" cy="5904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1628808" y="272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Smart Cities</a:t>
            </a:r>
            <a:endParaRPr lang="en-IE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4672" y="2799768"/>
            <a:ext cx="3816424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9712" y="2306008"/>
            <a:ext cx="172819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Systems</a:t>
            </a:r>
            <a:r>
              <a:rPr lang="en-GB" sz="1200" dirty="0" smtClean="0"/>
              <a:t> of thought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9912" y="2306008"/>
            <a:ext cx="223224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Forms of knowledge </a:t>
            </a:r>
            <a:r>
              <a:rPr lang="en-GB" sz="1200" dirty="0" smtClean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712" y="1400552"/>
            <a:ext cx="172819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Finance </a:t>
            </a:r>
            <a:r>
              <a:rPr lang="en-GB" sz="1200" dirty="0" smtClean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712" y="959128"/>
            <a:ext cx="172819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Political economies  </a:t>
            </a:r>
            <a:r>
              <a:rPr lang="en-GB" sz="1200" dirty="0" smtClean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19912" y="950168"/>
            <a:ext cx="223224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err="1" smtClean="0"/>
              <a:t>Governmentalities</a:t>
            </a:r>
            <a:r>
              <a:rPr lang="en-IE" sz="1200" dirty="0" smtClean="0"/>
              <a:t> &amp; legalities  </a:t>
            </a:r>
            <a:r>
              <a:rPr lang="en-GB" sz="1200" dirty="0" smtClean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19912" y="1409512"/>
            <a:ext cx="223224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Organisations and institutions  </a:t>
            </a:r>
            <a:r>
              <a:rPr lang="en-GB" sz="1200" dirty="0" smtClean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9912" y="1852593"/>
            <a:ext cx="22322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Subjectivities and communities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712" y="1841560"/>
            <a:ext cx="1728192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 smtClean="0"/>
              <a:t>Marketplace</a:t>
            </a:r>
            <a:endParaRPr lang="en-IE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32664" y="552448"/>
            <a:ext cx="392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i="1" dirty="0" smtClean="0"/>
              <a:t>Wider discursive, political and economic landscape </a:t>
            </a:r>
            <a:endParaRPr lang="en-IE" sz="1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0656" y="2861896"/>
            <a:ext cx="402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i="1" dirty="0" smtClean="0"/>
              <a:t>Diverse, interconnected socio-technical assemblages </a:t>
            </a:r>
            <a:endParaRPr lang="en-IE" sz="1400" i="1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187623" y="4244465"/>
            <a:ext cx="792089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99791" y="4244465"/>
            <a:ext cx="648073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331639" y="4244465"/>
            <a:ext cx="648073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1063" y="5036553"/>
            <a:ext cx="476761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47864" y="4624174"/>
            <a:ext cx="225160" cy="172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511063" y="4316473"/>
            <a:ext cx="83680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51024" y="4555874"/>
            <a:ext cx="188728" cy="16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08728" y="4670726"/>
            <a:ext cx="144016" cy="110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08728" y="5416262"/>
            <a:ext cx="144016" cy="156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87623" y="4388481"/>
            <a:ext cx="585201" cy="638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87623" y="5900649"/>
            <a:ext cx="864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187623" y="5026703"/>
            <a:ext cx="585201" cy="87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331639" y="5108561"/>
            <a:ext cx="720081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151024" y="5347962"/>
            <a:ext cx="260736" cy="241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429008" y="5373894"/>
            <a:ext cx="144016" cy="228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187624" y="5373216"/>
            <a:ext cx="180020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909888" y="3907802"/>
            <a:ext cx="205728" cy="16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475656" y="3524385"/>
            <a:ext cx="432048" cy="89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636920" y="3504655"/>
            <a:ext cx="566928" cy="19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699791" y="3524385"/>
            <a:ext cx="504057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563888" y="3835794"/>
            <a:ext cx="144016" cy="16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187623" y="3524385"/>
            <a:ext cx="720081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627783" y="3524385"/>
            <a:ext cx="720081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32864" y="3822206"/>
            <a:ext cx="216024" cy="9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771799" y="5419970"/>
            <a:ext cx="576065" cy="48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7592" y="6406780"/>
            <a:ext cx="3880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Constantly contested and evolving over time</a:t>
            </a:r>
            <a:endParaRPr lang="en-IE" sz="16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4067944" y="4581128"/>
            <a:ext cx="720080" cy="1800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067944" y="2996952"/>
            <a:ext cx="720080" cy="10081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3203848" y="3227648"/>
            <a:ext cx="704414" cy="609269"/>
          </a:xfrm>
          <a:prstGeom prst="rect">
            <a:avLst/>
          </a:prstGeom>
        </p:spPr>
      </p:pic>
      <p:pic>
        <p:nvPicPr>
          <p:cNvPr id="71" name="Picture 70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496422" y="5580614"/>
            <a:ext cx="704414" cy="609269"/>
          </a:xfrm>
          <a:prstGeom prst="rect">
            <a:avLst/>
          </a:prstGeom>
        </p:spPr>
      </p:pic>
      <p:pic>
        <p:nvPicPr>
          <p:cNvPr id="72" name="Picture 71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2063346" y="5589240"/>
            <a:ext cx="704414" cy="609269"/>
          </a:xfrm>
          <a:prstGeom prst="rect">
            <a:avLst/>
          </a:prstGeom>
        </p:spPr>
      </p:pic>
      <p:pic>
        <p:nvPicPr>
          <p:cNvPr id="73" name="Picture 72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3252978" y="5615118"/>
            <a:ext cx="704414" cy="609269"/>
          </a:xfrm>
          <a:prstGeom prst="rect">
            <a:avLst/>
          </a:prstGeom>
        </p:spPr>
      </p:pic>
      <p:pic>
        <p:nvPicPr>
          <p:cNvPr id="75" name="Picture 74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2999450" y="4797152"/>
            <a:ext cx="704414" cy="609269"/>
          </a:xfrm>
          <a:prstGeom prst="rect">
            <a:avLst/>
          </a:prstGeom>
        </p:spPr>
      </p:pic>
      <p:pic>
        <p:nvPicPr>
          <p:cNvPr id="76" name="Picture 75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1798566" y="4725144"/>
            <a:ext cx="704414" cy="609269"/>
          </a:xfrm>
          <a:prstGeom prst="rect">
            <a:avLst/>
          </a:prstGeom>
        </p:spPr>
      </p:pic>
      <p:pic>
        <p:nvPicPr>
          <p:cNvPr id="77" name="Picture 76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631812" y="4797152"/>
            <a:ext cx="704414" cy="609269"/>
          </a:xfrm>
          <a:prstGeom prst="rect">
            <a:avLst/>
          </a:prstGeom>
        </p:spPr>
      </p:pic>
      <p:pic>
        <p:nvPicPr>
          <p:cNvPr id="78" name="Picture 77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3368116" y="4005064"/>
            <a:ext cx="704414" cy="609269"/>
          </a:xfrm>
          <a:prstGeom prst="rect">
            <a:avLst/>
          </a:prstGeom>
        </p:spPr>
      </p:pic>
      <p:pic>
        <p:nvPicPr>
          <p:cNvPr id="79" name="Picture 78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1999964" y="3933056"/>
            <a:ext cx="704414" cy="609269"/>
          </a:xfrm>
          <a:prstGeom prst="rect">
            <a:avLst/>
          </a:prstGeom>
        </p:spPr>
      </p:pic>
      <p:pic>
        <p:nvPicPr>
          <p:cNvPr id="80" name="Picture 79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496422" y="4077072"/>
            <a:ext cx="704414" cy="609269"/>
          </a:xfrm>
          <a:prstGeom prst="rect">
            <a:avLst/>
          </a:prstGeom>
        </p:spPr>
      </p:pic>
      <p:pic>
        <p:nvPicPr>
          <p:cNvPr id="81" name="Picture 80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784454" y="3302236"/>
            <a:ext cx="704414" cy="609269"/>
          </a:xfrm>
          <a:prstGeom prst="rect">
            <a:avLst/>
          </a:prstGeom>
        </p:spPr>
      </p:pic>
      <p:pic>
        <p:nvPicPr>
          <p:cNvPr id="83" name="Picture 82" descr="digital assemblage 3.jpg"/>
          <p:cNvPicPr>
            <a:picLocks noChangeAspect="1"/>
          </p:cNvPicPr>
          <p:nvPr/>
        </p:nvPicPr>
        <p:blipFill>
          <a:blip r:embed="rId2" cstate="print"/>
          <a:srcRect l="27163" t="9051" b="6951"/>
          <a:stretch>
            <a:fillRect/>
          </a:stretch>
        </p:blipFill>
        <p:spPr>
          <a:xfrm>
            <a:off x="1927956" y="3212976"/>
            <a:ext cx="704414" cy="6092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Programmable urbanism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Need a conceptual framework for understanding what I term ‘programmable urbanism’ -- the instrumented, mutable form of smart cities -- that scales between individual socio-technical assemblages and their components to the city and their dense interconnection and embedding within a wider discursive, political and economic landscape  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The framework should simultaneously unpack socio-technical assemblages </a:t>
            </a:r>
            <a:r>
              <a:rPr lang="en-IE" sz="2400" i="1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 chart their interconnections and interdependencies and how they scale to frame and create city life</a:t>
            </a:r>
          </a:p>
          <a:p>
            <a:r>
              <a:rPr lang="en-IE" sz="2400" dirty="0" smtClean="0"/>
              <a:t>Enacting this framework through empirical study would be an arduous task for an individual, but it is certainly not beyond the bounds of a research team or network of collaborators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A smart city is not a vision of a future city; it already exists in practice through the millions of interconnected, digital socio-technical assemblages embedded into the fabric of cities that frame how people travel, communicate, manage, play, consume, work, and so on</a:t>
            </a:r>
          </a:p>
          <a:p>
            <a:r>
              <a:rPr lang="en-IE" dirty="0" smtClean="0"/>
              <a:t>The challenge for critical scholars is to make sense of the relationship between digital assemblages and the city</a:t>
            </a:r>
          </a:p>
          <a:p>
            <a:r>
              <a:rPr lang="en-IE" dirty="0" smtClean="0"/>
              <a:t>To date, studies have remained quite divided and have shortcomings</a:t>
            </a:r>
          </a:p>
          <a:p>
            <a:r>
              <a:rPr lang="en-IE" dirty="0" smtClean="0"/>
              <a:t>Studies that focus on code are narrow in remit, fading out the city, and tend to </a:t>
            </a:r>
            <a:r>
              <a:rPr lang="en-IE" dirty="0" err="1" smtClean="0"/>
              <a:t>fetishize</a:t>
            </a:r>
            <a:r>
              <a:rPr lang="en-IE" dirty="0" smtClean="0"/>
              <a:t> code at the expense of the wider socio-technical assemblage within which it is embedded</a:t>
            </a:r>
          </a:p>
          <a:p>
            <a:r>
              <a:rPr lang="en-IE" dirty="0" smtClean="0"/>
              <a:t>Studies that focus on the city tend to examine the effects of code but rarely unpack the constitution and mechanics of the code producing those effects </a:t>
            </a:r>
          </a:p>
          <a:p>
            <a:r>
              <a:rPr lang="en-IE" dirty="0" smtClean="0"/>
              <a:t>We need to find a way to intertwine such perspectives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I have forwarded two interlinked conceptual frameworks </a:t>
            </a:r>
          </a:p>
          <a:p>
            <a:r>
              <a:rPr lang="en-IE" dirty="0" smtClean="0"/>
              <a:t>The first places code within a wider socio-technical assemblage</a:t>
            </a:r>
          </a:p>
          <a:p>
            <a:r>
              <a:rPr lang="en-IE" dirty="0" smtClean="0"/>
              <a:t>The second conceives the city as being composed of millions of such assemblages</a:t>
            </a:r>
          </a:p>
          <a:p>
            <a:r>
              <a:rPr lang="en-IE" dirty="0" smtClean="0"/>
              <a:t>The latter seeks to provide an understanding of programmable urbanism that scales from individual lines of code to the complexity of an entire urban system</a:t>
            </a:r>
          </a:p>
          <a:p>
            <a:r>
              <a:rPr lang="en-IE" dirty="0" smtClean="0"/>
              <a:t>It is certainly not comprehensive in scope or captures the complex processes and interdependencies at play  </a:t>
            </a:r>
          </a:p>
          <a:p>
            <a:r>
              <a:rPr lang="en-IE" dirty="0" smtClean="0"/>
              <a:t>But it does provide an initial scaffold for seeking to scale software studies up towards the city and to drill urban studies down towards code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Software and the 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002060"/>
                </a:solidFill>
              </a:rPr>
              <a:t>‘The modern city exists as a haze of software instructions. Nearly every urban practice is becoming mediated by code’  (</a:t>
            </a:r>
            <a:r>
              <a:rPr lang="en-IE" sz="2400" dirty="0" err="1" smtClean="0">
                <a:solidFill>
                  <a:srgbClr val="002060"/>
                </a:solidFill>
              </a:rPr>
              <a:t>Amin</a:t>
            </a:r>
            <a:r>
              <a:rPr lang="en-IE" sz="2400" dirty="0" smtClean="0">
                <a:solidFill>
                  <a:srgbClr val="002060"/>
                </a:solidFill>
              </a:rPr>
              <a:t> and Thrift 2002: 125)</a:t>
            </a:r>
          </a:p>
          <a:p>
            <a:endParaRPr lang="en-IE" sz="2400" dirty="0" smtClean="0"/>
          </a:p>
          <a:p>
            <a:r>
              <a:rPr lang="en-IE" sz="2400" dirty="0" smtClean="0"/>
              <a:t>Software has become essential to the functioning of cities</a:t>
            </a:r>
          </a:p>
          <a:p>
            <a:r>
              <a:rPr lang="en-IE" sz="2400" dirty="0" smtClean="0"/>
              <a:t>It is deeply and pervasively embedded into the systems and infrastructure of the built environment and in the management and governance of urban societies</a:t>
            </a:r>
          </a:p>
          <a:p>
            <a:r>
              <a:rPr lang="en-IE" sz="2400" dirty="0" smtClean="0"/>
              <a:t>Software is used to produce, mediate, augment, and regulate systems and tasks producing what has been termed ‘smart cities’</a:t>
            </a:r>
            <a:endParaRPr lang="en-IE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-468560" y="1887192"/>
            <a:ext cx="4427984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Rob.Kitchin@nuim.ie</a:t>
            </a:r>
          </a:p>
          <a:p>
            <a:pPr lvl="0" algn="ctr">
              <a:defRPr/>
            </a:pPr>
            <a:r>
              <a:rPr lang="en-IE" sz="2900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sz="2900" dirty="0" err="1" smtClean="0">
                <a:solidFill>
                  <a:schemeClr val="bg1"/>
                </a:solidFill>
                <a:latin typeface="Trebuchet MS" pitchFamily="34" charset="0"/>
              </a:rPr>
              <a:t>robkitchin</a:t>
            </a: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defRPr/>
            </a:pPr>
            <a:endParaRPr lang="en-IE" sz="2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IE" sz="3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Picture 8" descr="Code sp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344" y="1556792"/>
            <a:ext cx="2016407" cy="2520280"/>
          </a:xfrm>
          <a:prstGeom prst="rect">
            <a:avLst/>
          </a:prstGeom>
        </p:spPr>
      </p:pic>
      <p:pic>
        <p:nvPicPr>
          <p:cNvPr id="10" name="Picture 9" descr="cover art T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1872" y="1556792"/>
            <a:ext cx="1689944" cy="2520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12576" y="2988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http://www.nuim.ie/progcity</a:t>
            </a:r>
          </a:p>
          <a:p>
            <a:pPr lvl="0" algn="ctr">
              <a:defRPr/>
            </a:pPr>
            <a:r>
              <a:rPr lang="en-IE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en-IE" dirty="0" err="1" smtClean="0">
                <a:solidFill>
                  <a:schemeClr val="bg1"/>
                </a:solidFill>
                <a:latin typeface="Trebuchet MS" pitchFamily="34" charset="0"/>
              </a:rPr>
              <a:t>progcity</a:t>
            </a:r>
            <a:endParaRPr lang="en-IE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2" name="Picture 11" descr="stum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1492" y="1556792"/>
            <a:ext cx="1784269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098" y="443711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err="1" smtClean="0">
                <a:solidFill>
                  <a:srgbClr val="FFFF99"/>
                </a:solidFill>
              </a:rPr>
              <a:t>Kitchin</a:t>
            </a:r>
            <a:r>
              <a:rPr lang="en-GB" sz="2000" dirty="0" smtClean="0">
                <a:solidFill>
                  <a:srgbClr val="FFFF99"/>
                </a:solidFill>
              </a:rPr>
              <a:t>, R. (2014) From a single line of code to an entire city: Reframing thinking on code and the city</a:t>
            </a:r>
            <a:r>
              <a:rPr lang="en-GB" sz="2000" i="1" dirty="0" smtClean="0">
                <a:solidFill>
                  <a:srgbClr val="FFFF99"/>
                </a:solidFill>
              </a:rPr>
              <a:t>.  The Programmable City Working Paper 4</a:t>
            </a:r>
            <a:r>
              <a:rPr lang="en-GB" sz="2000" dirty="0" smtClean="0">
                <a:solidFill>
                  <a:srgbClr val="FFFF99"/>
                </a:solidFill>
              </a:rPr>
              <a:t>.  SSRN http://ssrn.com/abstract=2520435</a:t>
            </a:r>
            <a:endParaRPr lang="en-IE" sz="20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State of play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/>
              <a:t>Most studies focus on the production of software from a technical &amp; organisational perspective</a:t>
            </a:r>
          </a:p>
          <a:p>
            <a:r>
              <a:rPr lang="en-IE" dirty="0" smtClean="0"/>
              <a:t>A small proportion take a more critical perspective, but largely focus on the socio-spatial practices and effects </a:t>
            </a:r>
            <a:r>
              <a:rPr lang="en-IE" dirty="0" smtClean="0"/>
              <a:t>of software on </a:t>
            </a:r>
            <a:r>
              <a:rPr lang="en-IE" dirty="0" smtClean="0"/>
              <a:t>urban systems and life</a:t>
            </a:r>
          </a:p>
          <a:p>
            <a:r>
              <a:rPr lang="en-IE" dirty="0" smtClean="0"/>
              <a:t>Only a handful of cases focus on the nature of software itself</a:t>
            </a:r>
          </a:p>
          <a:p>
            <a:r>
              <a:rPr lang="en-IE" dirty="0" smtClean="0"/>
              <a:t>The principle argument of the latter is that: </a:t>
            </a:r>
          </a:p>
          <a:p>
            <a:pPr lvl="1"/>
            <a:r>
              <a:rPr lang="en-IE" dirty="0" smtClean="0"/>
              <a:t>c</a:t>
            </a:r>
            <a:r>
              <a:rPr lang="en-IE" dirty="0" smtClean="0"/>
              <a:t>ode is </a:t>
            </a:r>
            <a:r>
              <a:rPr lang="en-IE" dirty="0" smtClean="0"/>
              <a:t>produced, shaped by diverse forces</a:t>
            </a:r>
            <a:endParaRPr lang="en-IE" dirty="0" smtClean="0"/>
          </a:p>
          <a:p>
            <a:pPr lvl="1"/>
            <a:r>
              <a:rPr lang="en-IE" dirty="0" smtClean="0"/>
              <a:t>code </a:t>
            </a:r>
            <a:r>
              <a:rPr lang="en-IE" dirty="0" smtClean="0"/>
              <a:t>is an </a:t>
            </a:r>
            <a:r>
              <a:rPr lang="en-IE" dirty="0" err="1" smtClean="0"/>
              <a:t>actant</a:t>
            </a:r>
            <a:r>
              <a:rPr lang="en-IE" dirty="0" smtClean="0"/>
              <a:t> that possesses ‘secondary agency’  ― power to make automated, automatic and autonomous decisions and action</a:t>
            </a:r>
          </a:p>
          <a:p>
            <a:pPr lvl="1"/>
            <a:r>
              <a:rPr lang="en-IE" dirty="0" smtClean="0"/>
              <a:t>code </a:t>
            </a:r>
            <a:r>
              <a:rPr lang="en-IE" dirty="0" err="1" smtClean="0"/>
              <a:t>transduces</a:t>
            </a:r>
            <a:r>
              <a:rPr lang="en-IE" dirty="0" smtClean="0"/>
              <a:t> space  ― code/space</a:t>
            </a:r>
          </a:p>
          <a:p>
            <a:pPr lvl="1"/>
            <a:r>
              <a:rPr lang="en-IE" dirty="0" smtClean="0"/>
              <a:t>the city becomes programmable, that is open to recoding and remediation, but also to being </a:t>
            </a:r>
            <a:r>
              <a:rPr lang="en-IE" dirty="0" smtClean="0"/>
              <a:t>buggy, brittle </a:t>
            </a:r>
            <a:r>
              <a:rPr lang="en-IE" dirty="0" smtClean="0"/>
              <a:t>and </a:t>
            </a:r>
            <a:r>
              <a:rPr lang="en-IE" dirty="0" err="1" smtClean="0"/>
              <a:t>hackable</a:t>
            </a:r>
            <a:r>
              <a:rPr lang="en-IE" dirty="0" smtClean="0"/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State of play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300" dirty="0" smtClean="0"/>
              <a:t>Social scientists and humanities scholars are struggling to get to grips with a series of interrelated phenomena ― code, ubiquitous computing, big data, networked urbanism, and smart cities</a:t>
            </a:r>
          </a:p>
          <a:p>
            <a:r>
              <a:rPr lang="en-IE" sz="2300" i="1" dirty="0" smtClean="0"/>
              <a:t>Code/Space: Software and Everyday Life </a:t>
            </a:r>
            <a:r>
              <a:rPr lang="en-IE" sz="2300" dirty="0" smtClean="0"/>
              <a:t>(2011) was an attempt to provide an overarching, holistic conceptual framework to make sense of the changes digital technologies were making to the urban condition </a:t>
            </a:r>
          </a:p>
          <a:p>
            <a:r>
              <a:rPr lang="en-IE" sz="2300" dirty="0" smtClean="0"/>
              <a:t>It was provisional ― a staging post rather than definitive guide </a:t>
            </a:r>
          </a:p>
          <a:p>
            <a:r>
              <a:rPr lang="en-IE" sz="2300" dirty="0" smtClean="0"/>
              <a:t>Want to revisit </a:t>
            </a:r>
            <a:r>
              <a:rPr lang="en-IE" sz="2300" dirty="0" smtClean="0"/>
              <a:t>some of the conceptual ideas developed in </a:t>
            </a:r>
            <a:r>
              <a:rPr lang="en-IE" sz="2300" i="1" dirty="0" smtClean="0"/>
              <a:t>Code/Space</a:t>
            </a:r>
            <a:r>
              <a:rPr lang="en-IE" sz="2300" dirty="0" smtClean="0"/>
              <a:t> and </a:t>
            </a:r>
            <a:r>
              <a:rPr lang="en-IE" sz="2300" dirty="0" smtClean="0"/>
              <a:t>rework </a:t>
            </a:r>
            <a:r>
              <a:rPr lang="en-IE" sz="2300" dirty="0" smtClean="0"/>
              <a:t>and </a:t>
            </a:r>
            <a:r>
              <a:rPr lang="en-IE" sz="2300" dirty="0" smtClean="0"/>
              <a:t>extend </a:t>
            </a:r>
            <a:r>
              <a:rPr lang="en-IE" sz="2300" dirty="0" smtClean="0"/>
              <a:t>them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Thinking about </a:t>
            </a:r>
            <a:r>
              <a:rPr lang="en-IE" i="1" dirty="0" smtClean="0"/>
              <a:t>code</a:t>
            </a:r>
            <a:r>
              <a:rPr lang="en-IE" dirty="0" smtClean="0"/>
              <a:t> and the 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sz="3300" dirty="0" smtClean="0"/>
              <a:t>In </a:t>
            </a:r>
            <a:r>
              <a:rPr lang="en-IE" sz="3300" i="1" dirty="0" smtClean="0"/>
              <a:t>Code/Space</a:t>
            </a:r>
            <a:r>
              <a:rPr lang="en-IE" sz="3300" dirty="0" smtClean="0"/>
              <a:t> we argued that software needed to be understood as being both a product of the world and a producer of the world</a:t>
            </a:r>
          </a:p>
          <a:p>
            <a:r>
              <a:rPr lang="en-IE" sz="3300" dirty="0" smtClean="0"/>
              <a:t>Software is not an immaterial, stable, value-free product, it is a complex, multifaceted, mutable set of relations created through diverse sets of discursive, economic and material practices rooted in particular locales</a:t>
            </a:r>
          </a:p>
          <a:p>
            <a:r>
              <a:rPr lang="en-IE" sz="3300" dirty="0" smtClean="0"/>
              <a:t>Software does not simply represent the world, but actively participates in it, </a:t>
            </a:r>
            <a:r>
              <a:rPr lang="en-IE" sz="3300" dirty="0" err="1" smtClean="0"/>
              <a:t>transducing</a:t>
            </a:r>
            <a:r>
              <a:rPr lang="en-IE" sz="3300" dirty="0" smtClean="0"/>
              <a:t> space, reshaping work, transforming practices, and so on</a:t>
            </a:r>
          </a:p>
          <a:p>
            <a:r>
              <a:rPr lang="en-IE" sz="3300" dirty="0" smtClean="0"/>
              <a:t>We thus argued for the need to delve further into the nature of code itself and examine the work that code does in the world</a:t>
            </a:r>
          </a:p>
          <a:p>
            <a:r>
              <a:rPr lang="en-IE" sz="3300" dirty="0" smtClean="0"/>
              <a:t>With respect to the first, we advocated a very software studies approach to making sense of code and </a:t>
            </a:r>
            <a:r>
              <a:rPr lang="en-IE" sz="3300" dirty="0" smtClean="0"/>
              <a:t>cities</a:t>
            </a:r>
            <a:r>
              <a:rPr lang="en-IE" sz="3300" dirty="0" smtClean="0"/>
              <a:t>; </a:t>
            </a:r>
            <a:r>
              <a:rPr lang="en-IE" sz="3300" dirty="0" smtClean="0"/>
              <a:t>a </a:t>
            </a:r>
            <a:r>
              <a:rPr lang="en-IE" sz="3300" dirty="0" smtClean="0"/>
              <a:t>focus on the code </a:t>
            </a:r>
            <a:r>
              <a:rPr lang="en-IE" sz="3300" dirty="0" smtClean="0"/>
              <a:t>itself</a:t>
            </a:r>
            <a:endParaRPr lang="en-IE" sz="3300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Thinking about </a:t>
            </a:r>
            <a:r>
              <a:rPr lang="en-IE" i="1" dirty="0" smtClean="0"/>
              <a:t>code</a:t>
            </a:r>
            <a:r>
              <a:rPr lang="en-IE" dirty="0" smtClean="0"/>
              <a:t> and the 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I am still of the view that an in-depth focus on code and coding would be an enormously profitable endeavour</a:t>
            </a:r>
          </a:p>
          <a:p>
            <a:endParaRPr lang="en-IE" dirty="0" smtClean="0"/>
          </a:p>
          <a:p>
            <a:r>
              <a:rPr lang="en-GB" dirty="0" err="1" smtClean="0"/>
              <a:t>Kitchin</a:t>
            </a:r>
            <a:r>
              <a:rPr lang="en-GB" dirty="0" smtClean="0"/>
              <a:t>, R. (2014) Thinking critically about and researching algorithms. </a:t>
            </a:r>
            <a:r>
              <a:rPr lang="en-GB" i="1" dirty="0" smtClean="0"/>
              <a:t>The Programmable City Working Paper </a:t>
            </a:r>
            <a:r>
              <a:rPr lang="en-GB" dirty="0" smtClean="0"/>
              <a:t>5 SSRN http://ssrn.com/abstract=2515786</a:t>
            </a:r>
          </a:p>
          <a:p>
            <a:endParaRPr lang="en-GB" dirty="0" smtClean="0"/>
          </a:p>
          <a:p>
            <a:pPr marL="514350" indent="-514350"/>
            <a:r>
              <a:rPr lang="en-IE" dirty="0" smtClean="0"/>
              <a:t>Examining pseudo-code/source code</a:t>
            </a:r>
          </a:p>
          <a:p>
            <a:pPr marL="514350" indent="-514350"/>
            <a:r>
              <a:rPr lang="en-IE" dirty="0" smtClean="0"/>
              <a:t>Reflexively producing code</a:t>
            </a:r>
            <a:r>
              <a:rPr lang="en-IE" i="1" dirty="0" smtClean="0"/>
              <a:t> </a:t>
            </a:r>
            <a:r>
              <a:rPr lang="en-IE" dirty="0" smtClean="0"/>
              <a:t> </a:t>
            </a:r>
          </a:p>
          <a:p>
            <a:pPr marL="514350" indent="-514350"/>
            <a:r>
              <a:rPr lang="en-IE" dirty="0" smtClean="0"/>
              <a:t>Reverse engineering </a:t>
            </a:r>
          </a:p>
          <a:p>
            <a:pPr marL="514350" indent="-514350"/>
            <a:r>
              <a:rPr lang="en-IE" dirty="0" smtClean="0"/>
              <a:t>Interviewing designers or conducting an ethnography of a coding team</a:t>
            </a:r>
          </a:p>
          <a:p>
            <a:pPr marL="514350" indent="-514350"/>
            <a:r>
              <a:rPr lang="en-IE" dirty="0" smtClean="0"/>
              <a:t>Unpacking the socio-technical assemblage of algorithms</a:t>
            </a:r>
          </a:p>
          <a:p>
            <a:pPr marL="514350" indent="-514350"/>
            <a:r>
              <a:rPr lang="en-IE" dirty="0" smtClean="0"/>
              <a:t>Examining how algorithms do work in the world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IE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Thinking about </a:t>
            </a:r>
            <a:r>
              <a:rPr lang="en-IE" i="1" dirty="0" smtClean="0"/>
              <a:t>code</a:t>
            </a:r>
            <a:r>
              <a:rPr lang="en-IE" dirty="0" smtClean="0"/>
              <a:t> and the city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12968" cy="4968551"/>
          </a:xfrm>
        </p:spPr>
        <p:txBody>
          <a:bodyPr>
            <a:normAutofit fontScale="92500"/>
          </a:bodyPr>
          <a:lstStyle/>
          <a:p>
            <a:r>
              <a:rPr lang="en-IE" sz="2500" dirty="0" smtClean="0"/>
              <a:t>However, it potentially adopts an analytical lens that over-</a:t>
            </a:r>
            <a:r>
              <a:rPr lang="en-IE" sz="2500" dirty="0" err="1" smtClean="0"/>
              <a:t>fetishizes</a:t>
            </a:r>
            <a:r>
              <a:rPr lang="en-IE" sz="2500" dirty="0" smtClean="0"/>
              <a:t> and potential </a:t>
            </a:r>
            <a:r>
              <a:rPr lang="en-IE" sz="2500" dirty="0" err="1" smtClean="0"/>
              <a:t>decontextualises</a:t>
            </a:r>
            <a:r>
              <a:rPr lang="en-IE" sz="2500" dirty="0" smtClean="0"/>
              <a:t> code at the expense of its wider assemblage of production and use</a:t>
            </a:r>
          </a:p>
          <a:p>
            <a:r>
              <a:rPr lang="en-IE" sz="2500" dirty="0" smtClean="0"/>
              <a:t>The relationship between code and the city is complex and </a:t>
            </a:r>
            <a:r>
              <a:rPr lang="en-IE" sz="2500" dirty="0" smtClean="0"/>
              <a:t>diverse</a:t>
            </a:r>
          </a:p>
          <a:p>
            <a:r>
              <a:rPr lang="en-IE" sz="2500" dirty="0" smtClean="0">
                <a:solidFill>
                  <a:srgbClr val="002060"/>
                </a:solidFill>
              </a:rPr>
              <a:t>Code/software are critical to networked urbanism, but so too are data, platforms, hardware, interfaces, and users  </a:t>
            </a:r>
          </a:p>
          <a:p>
            <a:r>
              <a:rPr lang="en-IE" sz="2500" dirty="0" smtClean="0">
                <a:solidFill>
                  <a:srgbClr val="002060"/>
                </a:solidFill>
              </a:rPr>
              <a:t>And none of these can be fully understood without being considered in relation to one another, nor outside of their wider context</a:t>
            </a:r>
          </a:p>
          <a:p>
            <a:r>
              <a:rPr lang="en-IE" sz="2500" dirty="0" smtClean="0">
                <a:solidFill>
                  <a:srgbClr val="002060"/>
                </a:solidFill>
              </a:rPr>
              <a:t>Data </a:t>
            </a:r>
            <a:r>
              <a:rPr lang="en-IE" sz="2500" dirty="0" smtClean="0">
                <a:solidFill>
                  <a:srgbClr val="002060"/>
                </a:solidFill>
              </a:rPr>
              <a:t>assemblage: </a:t>
            </a:r>
            <a:r>
              <a:rPr lang="en-GB" sz="2500" dirty="0" smtClean="0"/>
              <a:t>just as data are a product of the assemblage, the assemblage is structured and </a:t>
            </a:r>
            <a:r>
              <a:rPr lang="en-IE" sz="2500" dirty="0" smtClean="0"/>
              <a:t>managed to produce those </a:t>
            </a:r>
            <a:r>
              <a:rPr lang="en-IE" sz="2500" dirty="0" smtClean="0"/>
              <a:t>data</a:t>
            </a:r>
            <a:endParaRPr lang="en-IE" sz="2600" dirty="0" smtClean="0"/>
          </a:p>
          <a:p>
            <a:endParaRPr lang="en-IE" sz="2600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400600" cy="1296144"/>
          </a:xfrm>
        </p:spPr>
        <p:txBody>
          <a:bodyPr/>
          <a:lstStyle/>
          <a:p>
            <a:r>
              <a:rPr lang="en-IE" dirty="0" smtClean="0"/>
              <a:t>Data Assemblage</a:t>
            </a:r>
            <a:endParaRPr lang="en-IE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half" idx="2"/>
          </p:nvPr>
        </p:nvGraphicFramePr>
        <p:xfrm>
          <a:off x="179512" y="1962313"/>
          <a:ext cx="8784976" cy="4792518"/>
        </p:xfrm>
        <a:graphic>
          <a:graphicData uri="http://schemas.openxmlformats.org/drawingml/2006/table">
            <a:tbl>
              <a:tblPr/>
              <a:tblGrid>
                <a:gridCol w="1887681"/>
                <a:gridCol w="6897295"/>
              </a:tblGrid>
              <a:tr h="2355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Attributes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Elements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</a:tr>
              <a:tr h="353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Systems of thought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Modes of thinking, philosophies, theories, models, ideologies, rationalities,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Forms of knowledge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Research texts, manuals, magazines, websites, experience, word of mouth, chat forums, etc. 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Finance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Business models, investment, venture capital, grants, philanthropy, profit,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Political economy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Policy, tax regimes, public and political opinion, ethical considerations,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Govern-mentalities / Legalities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1440"/>
                        </a:spcAft>
                      </a:pPr>
                      <a:r>
                        <a:rPr lang="en-IE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Data standards, file formats, system requirements, protocols, regulations, laws, licensing, intellectual property regimes, etc.</a:t>
                      </a:r>
                      <a:endParaRPr lang="en-IE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Materialities</a:t>
                      </a: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&amp; infrastructures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440"/>
                        </a:spcAft>
                      </a:pPr>
                      <a:r>
                        <a:rPr lang="fr-F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Paper</a:t>
                      </a:r>
                      <a:r>
                        <a:rPr lang="fr-F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pens</a:t>
                      </a:r>
                      <a:r>
                        <a:rPr lang="fr-F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, computers, digital </a:t>
                      </a:r>
                      <a:r>
                        <a:rPr lang="fr-F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devices</a:t>
                      </a:r>
                      <a:r>
                        <a:rPr lang="fr-F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F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sensors</a:t>
                      </a:r>
                      <a:r>
                        <a:rPr lang="fr-F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, scanners, </a:t>
                      </a:r>
                      <a:r>
                        <a:rPr lang="fr-FR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databases</a:t>
                      </a:r>
                      <a:r>
                        <a:rPr lang="fr-F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, networks, servers,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Practices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Techniques, ways of doing, learned behaviours, scientific conventions,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Organisations &amp; institutions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Archives, corporations, consultants, manufacturers, retailers, government agencies, universities, conferences, clubs and societies, committees and boards, communities of practice,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Subjectivities &amp; communities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Of data producers, curators, managers, analysts, scientists, politicians, users, citizens,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Places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Labs, offices, field sites, data centres, server farms, business parks, etc, and their agglomerations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Marketplace</a:t>
                      </a:r>
                      <a:endParaRPr lang="en-IE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 anchor="ctr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For data, its derivatives (e.g., text, tables, graphs, maps), analysts, analytic software, interpretations, etc.</a:t>
                      </a:r>
                      <a:endParaRPr lang="en-IE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54872" marR="54872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" name="Content Placeholder 3" descr="data assembl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944216" cy="1944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Digital technology stack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9"/>
            <a:ext cx="8784976" cy="496855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79512" y="1682920"/>
            <a:ext cx="8784976" cy="498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4877949" y="3035616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Interface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7949" y="3475199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Data(base) </a:t>
            </a:r>
            <a:r>
              <a:rPr lang="en-GB" sz="14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7949" y="3914798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Software  </a:t>
            </a:r>
            <a:r>
              <a:rPr lang="en-GB" sz="14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949" y="4345076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Hardware  </a:t>
            </a:r>
            <a:r>
              <a:rPr lang="en-GB" sz="14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926" y="2616884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Reception/Operation</a:t>
            </a:r>
            <a:r>
              <a:rPr lang="en-GB" sz="14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926" y="3048932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Interface </a:t>
            </a:r>
            <a:r>
              <a:rPr lang="en-GB" sz="14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926" y="3488515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Form/Function</a:t>
            </a:r>
            <a:r>
              <a:rPr lang="en-GB" sz="1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926" y="3928114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Code  </a:t>
            </a:r>
            <a:r>
              <a:rPr lang="en-GB" sz="14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926" y="4358392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Platform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250" y="4891870"/>
            <a:ext cx="259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err="1" smtClean="0"/>
              <a:t>Bogost</a:t>
            </a:r>
            <a:r>
              <a:rPr lang="en-IE" sz="1400" b="1" dirty="0" smtClean="0"/>
              <a:t> and Montfort (no date)</a:t>
            </a:r>
            <a:endParaRPr lang="en-IE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17182" y="489675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smtClean="0"/>
              <a:t>White (2014)</a:t>
            </a:r>
            <a:endParaRPr lang="en-IE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10830" y="3931334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Protocols</a:t>
            </a:r>
            <a:r>
              <a:rPr lang="en-GB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0830" y="2610782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Interface </a:t>
            </a:r>
            <a:r>
              <a:rPr lang="en-GB" sz="14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0830" y="3050365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Data</a:t>
            </a:r>
            <a:endParaRPr lang="en-GB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710830" y="3489964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Algorithms  </a:t>
            </a:r>
            <a:r>
              <a:rPr lang="en-GB" sz="1400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0830" y="4358392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Defaults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4806" y="3129971"/>
            <a:ext cx="0" cy="128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1158" y="3129971"/>
            <a:ext cx="0" cy="128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71800" y="489256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 smtClean="0"/>
              <a:t>Van </a:t>
            </a:r>
            <a:r>
              <a:rPr lang="en-IE" sz="1400" b="1" dirty="0" err="1" smtClean="0"/>
              <a:t>Dijck</a:t>
            </a:r>
            <a:r>
              <a:rPr lang="en-IE" sz="1400" b="1" dirty="0" smtClean="0"/>
              <a:t> (2013)</a:t>
            </a:r>
            <a:endParaRPr lang="en-IE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17998" y="2608205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Interface</a:t>
            </a:r>
            <a:r>
              <a:rPr lang="en-GB" sz="1400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998" y="3040253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Software </a:t>
            </a:r>
            <a:r>
              <a:rPr lang="en-GB" sz="1400" dirty="0" smtClean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7998" y="3479836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Data(base)</a:t>
            </a:r>
            <a:r>
              <a:rPr lang="en-GB" sz="1400" dirty="0" smtClean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7998" y="3919435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/>
              <a:t>Code platform  </a:t>
            </a:r>
            <a:r>
              <a:rPr lang="en-GB" sz="1400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998" y="4349713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Material Platform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69782" y="3150481"/>
            <a:ext cx="0" cy="128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05414" y="490139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 err="1" smtClean="0"/>
              <a:t>Kitchin</a:t>
            </a:r>
            <a:r>
              <a:rPr lang="en-IE" sz="1400" b="1" dirty="0" smtClean="0"/>
              <a:t> (2014)</a:t>
            </a:r>
            <a:endParaRPr lang="en-IE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17998" y="2155565"/>
            <a:ext cx="18394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Reception/operation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7544" y="5373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/>
              <a:t>Prioritising code, at the expense of the rest of the stack, places a constraint on developing a holistic, socio-technical understanding of how a digital technology is conceived and works in practice</a:t>
            </a:r>
            <a:endParaRPr lang="en-I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13624</TotalTime>
  <Words>1997</Words>
  <Application>Microsoft Office PowerPoint</Application>
  <PresentationFormat>On-screen Show (4:3)</PresentationFormat>
  <Paragraphs>198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From a single line of code to an entire city</vt:lpstr>
      <vt:lpstr>Software and the city</vt:lpstr>
      <vt:lpstr>State of play</vt:lpstr>
      <vt:lpstr>State of play</vt:lpstr>
      <vt:lpstr>Thinking about code and the city</vt:lpstr>
      <vt:lpstr>Thinking about code and the city</vt:lpstr>
      <vt:lpstr>Thinking about code and the city</vt:lpstr>
      <vt:lpstr>Data Assemblage</vt:lpstr>
      <vt:lpstr>Digital technology stack</vt:lpstr>
      <vt:lpstr>Slide 10</vt:lpstr>
      <vt:lpstr>From assemblages to city</vt:lpstr>
      <vt:lpstr>Thinking about code and the city</vt:lpstr>
      <vt:lpstr>Thinking about code and the city</vt:lpstr>
      <vt:lpstr>A more holistic approach?</vt:lpstr>
      <vt:lpstr>Programmable urbanism</vt:lpstr>
      <vt:lpstr>Slide 16</vt:lpstr>
      <vt:lpstr>Programmable urbanism</vt:lpstr>
      <vt:lpstr>Conclusion</vt:lpstr>
      <vt:lpstr>Conclusion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and the Programmable City</dc:title>
  <dc:creator>Administrator</dc:creator>
  <cp:lastModifiedBy>Rob Kitchin</cp:lastModifiedBy>
  <cp:revision>276</cp:revision>
  <dcterms:created xsi:type="dcterms:W3CDTF">2013-11-12T13:54:51Z</dcterms:created>
  <dcterms:modified xsi:type="dcterms:W3CDTF">2015-03-24T15:49:52Z</dcterms:modified>
</cp:coreProperties>
</file>