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384" r:id="rId3"/>
    <p:sldId id="360" r:id="rId4"/>
    <p:sldId id="385" r:id="rId5"/>
    <p:sldId id="382" r:id="rId6"/>
    <p:sldId id="383" r:id="rId7"/>
    <p:sldId id="379" r:id="rId8"/>
    <p:sldId id="378" r:id="rId9"/>
    <p:sldId id="381" r:id="rId10"/>
    <p:sldId id="377" r:id="rId11"/>
    <p:sldId id="3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9" autoAdjust="0"/>
    <p:restoredTop sz="94643" autoAdjust="0"/>
  </p:normalViewPr>
  <p:slideViewPr>
    <p:cSldViewPr>
      <p:cViewPr>
        <p:scale>
          <a:sx n="60" d="100"/>
          <a:sy n="60" d="100"/>
        </p:scale>
        <p:origin x="-132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059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F4AB-6166-4C7A-9A4B-7282172249CD}" type="datetimeFigureOut">
              <a:rPr lang="en-IE" smtClean="0"/>
              <a:pPr/>
              <a:t>17/03/2015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E0B5-CE75-4250-9BE3-D3B7A279F60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lang="en-IE" sz="2000" b="0" kern="1200" dirty="0">
                <a:solidFill>
                  <a:srgbClr val="FFFF9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5805264"/>
            <a:ext cx="89289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Shape 23"/>
          <p:cNvPicPr preferRelativeResize="0"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87816" y="5997190"/>
            <a:ext cx="75557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Shape 26"/>
          <p:cNvPicPr preferRelativeResize="0"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51912" y="5997190"/>
            <a:ext cx="648072" cy="50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" name="Shape 27"/>
          <p:cNvPicPr preferRelativeResize="0"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27576" y="6069198"/>
            <a:ext cx="648071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2" name="Shape 28"/>
          <p:cNvPicPr preferRelativeResize="0"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191672" y="6069198"/>
            <a:ext cx="1259632" cy="41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83568" y="2174999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0" name="Picture 19" descr="programmableCityLogo.png"/>
          <p:cNvPicPr>
            <a:picLocks noChangeAspect="1"/>
          </p:cNvPicPr>
          <p:nvPr userDrawn="1"/>
        </p:nvPicPr>
        <p:blipFill>
          <a:blip r:embed="rId7" cstate="print"/>
          <a:srcRect r="67747"/>
          <a:stretch>
            <a:fillRect/>
          </a:stretch>
        </p:blipFill>
        <p:spPr>
          <a:xfrm>
            <a:off x="107504" y="5629554"/>
            <a:ext cx="1080120" cy="1255830"/>
          </a:xfrm>
          <a:prstGeom prst="rect">
            <a:avLst/>
          </a:prstGeom>
        </p:spPr>
      </p:pic>
      <p:pic>
        <p:nvPicPr>
          <p:cNvPr id="21" name="Picture 20" descr="programmableCityLogo.png"/>
          <p:cNvPicPr>
            <a:picLocks noChangeAspect="1"/>
          </p:cNvPicPr>
          <p:nvPr userDrawn="1"/>
        </p:nvPicPr>
        <p:blipFill>
          <a:blip r:embed="rId8" cstate="print"/>
          <a:srcRect l="32253" t="17202" b="54129"/>
          <a:stretch>
            <a:fillRect/>
          </a:stretch>
        </p:blipFill>
        <p:spPr>
          <a:xfrm>
            <a:off x="1107704" y="6021288"/>
            <a:ext cx="3176264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17/03/2015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6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2pPr>
            <a:lvl3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3pPr>
            <a:lvl4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4pPr>
            <a:lvl5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17/03/2015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96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700809"/>
            <a:ext cx="8784976" cy="49685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E3C4-0823-48EB-A820-D5D41DAC167B}" type="datetimeFigureOut">
              <a:rPr lang="en-IE" smtClean="0"/>
              <a:pPr/>
              <a:t>17/03/2015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 descr="logo.1000x1000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1296144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2030983"/>
            <a:ext cx="8136904" cy="1470025"/>
          </a:xfrm>
        </p:spPr>
        <p:txBody>
          <a:bodyPr>
            <a:normAutofit/>
          </a:bodyPr>
          <a:lstStyle/>
          <a:p>
            <a:r>
              <a:rPr lang="en-IE" sz="2800" dirty="0" smtClean="0"/>
              <a:t>Geographies </a:t>
            </a:r>
            <a:r>
              <a:rPr lang="en-IE" sz="2800" dirty="0" smtClean="0"/>
              <a:t>of</a:t>
            </a:r>
            <a:r>
              <a:rPr lang="en-IE" sz="2800" dirty="0" smtClean="0"/>
              <a:t>, </a:t>
            </a:r>
            <a:r>
              <a:rPr lang="en-IE" sz="2800" dirty="0" smtClean="0"/>
              <a:t>produced by</a:t>
            </a:r>
            <a:r>
              <a:rPr lang="en-IE" sz="2800" dirty="0" smtClean="0"/>
              <a:t>, and </a:t>
            </a:r>
            <a:r>
              <a:rPr lang="en-IE" sz="2800" dirty="0" smtClean="0"/>
              <a:t>produced through</a:t>
            </a:r>
            <a:r>
              <a:rPr lang="en-IE" sz="2800" dirty="0" smtClean="0"/>
              <a:t>, the </a:t>
            </a:r>
            <a:r>
              <a:rPr lang="en-IE" sz="2800" dirty="0" smtClean="0"/>
              <a:t>digital</a:t>
            </a:r>
            <a:endParaRPr lang="en-I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Rob </a:t>
            </a:r>
            <a:r>
              <a:rPr lang="en-IE" dirty="0" err="1" smtClean="0"/>
              <a:t>Kitchin</a:t>
            </a:r>
            <a:endParaRPr lang="en-IE" dirty="0" smtClean="0"/>
          </a:p>
          <a:p>
            <a:r>
              <a:rPr lang="en-IE" dirty="0" smtClean="0"/>
              <a:t>NIRSA, National University of Ireland </a:t>
            </a:r>
            <a:r>
              <a:rPr lang="en-IE" dirty="0" err="1" smtClean="0"/>
              <a:t>Maynooth</a:t>
            </a:r>
            <a:endParaRPr lang="en-IE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3568" y="47667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Regardless of how we want to position digital geographies within Geography there is little doubt that there is a growing body of work considering the:</a:t>
            </a:r>
          </a:p>
          <a:p>
            <a:pPr lvl="1"/>
            <a:r>
              <a:rPr lang="en-IE" sz="2400" dirty="0" smtClean="0"/>
              <a:t>Geographies of the digital</a:t>
            </a:r>
          </a:p>
          <a:p>
            <a:pPr lvl="1"/>
            <a:r>
              <a:rPr lang="en-IE" sz="2400" dirty="0" smtClean="0"/>
              <a:t>Geographies produced by the digital</a:t>
            </a:r>
          </a:p>
          <a:p>
            <a:pPr lvl="1"/>
            <a:r>
              <a:rPr lang="en-IE" sz="2400" dirty="0" smtClean="0"/>
              <a:t>Geographies produced through the digital</a:t>
            </a:r>
            <a:endParaRPr lang="en-IE" sz="2400" dirty="0" smtClean="0"/>
          </a:p>
          <a:p>
            <a:r>
              <a:rPr lang="en-IE" sz="2400" dirty="0" smtClean="0"/>
              <a:t>And yet there is substantially more that needs to be done conceptually, methodologically and empirically to make sense of and research digital geographies and to try and do so in a timely manner to keep up with a fast changing ICT landscape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-468560" y="1887192"/>
            <a:ext cx="4427984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Rob.Kitchin@nuim.ie</a:t>
            </a: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sz="2900" dirty="0" err="1" smtClean="0">
                <a:solidFill>
                  <a:schemeClr val="bg1"/>
                </a:solidFill>
                <a:latin typeface="Trebuchet MS" pitchFamily="34" charset="0"/>
              </a:rPr>
              <a:t>robkitchin</a:t>
            </a: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defRPr/>
            </a:pP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IE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Picture 8" descr="Code 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344" y="1556792"/>
            <a:ext cx="2016407" cy="2520280"/>
          </a:xfrm>
          <a:prstGeom prst="rect">
            <a:avLst/>
          </a:prstGeom>
        </p:spPr>
      </p:pic>
      <p:pic>
        <p:nvPicPr>
          <p:cNvPr id="10" name="Picture 9" descr="cover art T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1872" y="1556792"/>
            <a:ext cx="1689944" cy="2520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12576" y="2988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http://www.nuim.ie/progcity</a:t>
            </a:r>
          </a:p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dirty="0" err="1" smtClean="0">
                <a:solidFill>
                  <a:schemeClr val="bg1"/>
                </a:solidFill>
                <a:latin typeface="Trebuchet MS" pitchFamily="34" charset="0"/>
              </a:rPr>
              <a:t>progcity</a:t>
            </a:r>
            <a:endParaRPr lang="en-IE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" name="Picture 11" descr="stum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1492" y="1556792"/>
            <a:ext cx="178426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Short concept note</a:t>
            </a:r>
          </a:p>
          <a:p>
            <a:r>
              <a:rPr lang="en-IE" dirty="0" smtClean="0"/>
              <a:t>Want to consider in brief:</a:t>
            </a:r>
          </a:p>
          <a:p>
            <a:pPr lvl="1"/>
            <a:r>
              <a:rPr lang="en-IE" dirty="0" smtClean="0"/>
              <a:t>the </a:t>
            </a:r>
            <a:r>
              <a:rPr lang="en-IE" dirty="0" smtClean="0"/>
              <a:t>relationship between the digital and </a:t>
            </a:r>
            <a:r>
              <a:rPr lang="en-IE" dirty="0" smtClean="0"/>
              <a:t>geography</a:t>
            </a:r>
          </a:p>
          <a:p>
            <a:pPr lvl="1"/>
            <a:r>
              <a:rPr lang="en-IE" dirty="0" smtClean="0"/>
              <a:t>to </a:t>
            </a:r>
            <a:r>
              <a:rPr lang="en-IE" dirty="0" smtClean="0"/>
              <a:t>what extent is it useful to delimit </a:t>
            </a:r>
            <a:r>
              <a:rPr lang="en-IE" dirty="0" smtClean="0"/>
              <a:t>digital geography as </a:t>
            </a:r>
            <a:r>
              <a:rPr lang="en-IE" dirty="0" smtClean="0"/>
              <a:t>a defined field of research?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Geographies of the digital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3000" dirty="0" smtClean="0"/>
              <a:t>Applying </a:t>
            </a:r>
            <a:r>
              <a:rPr lang="en-IE" sz="3000" dirty="0" smtClean="0"/>
              <a:t>geographical ideas and methodologies to make sense of the </a:t>
            </a:r>
            <a:r>
              <a:rPr lang="en-IE" sz="3000" dirty="0" smtClean="0"/>
              <a:t>digital</a:t>
            </a:r>
            <a:r>
              <a:rPr lang="en-IE" sz="3000" dirty="0" smtClean="0"/>
              <a:t>  </a:t>
            </a:r>
            <a:endParaRPr lang="en-IE" sz="3000" dirty="0" smtClean="0"/>
          </a:p>
          <a:p>
            <a:r>
              <a:rPr lang="en-IE" sz="3000" dirty="0" smtClean="0"/>
              <a:t>Focuses on mapping </a:t>
            </a:r>
            <a:r>
              <a:rPr lang="en-IE" sz="3000" dirty="0" smtClean="0"/>
              <a:t>out the geographies of digital technologies, their associated socio-technical assemblages and production.  </a:t>
            </a:r>
            <a:endParaRPr lang="en-IE" sz="3000" dirty="0" smtClean="0"/>
          </a:p>
          <a:p>
            <a:pPr lvl="1"/>
            <a:r>
              <a:rPr lang="en-IE" sz="2600" dirty="0" smtClean="0"/>
              <a:t>mapping </a:t>
            </a:r>
            <a:r>
              <a:rPr lang="en-IE" sz="2600" dirty="0" smtClean="0"/>
              <a:t>of </a:t>
            </a:r>
            <a:r>
              <a:rPr lang="en-IE" sz="2600" dirty="0" smtClean="0"/>
              <a:t>cyberspace</a:t>
            </a:r>
          </a:p>
          <a:p>
            <a:pPr lvl="1"/>
            <a:r>
              <a:rPr lang="en-IE" sz="2600" dirty="0" smtClean="0"/>
              <a:t>charting </a:t>
            </a:r>
            <a:r>
              <a:rPr lang="en-IE" sz="2600" dirty="0" smtClean="0"/>
              <a:t>the </a:t>
            </a:r>
            <a:r>
              <a:rPr lang="en-IE" sz="2600" dirty="0" err="1" smtClean="0"/>
              <a:t>spatialities</a:t>
            </a:r>
            <a:r>
              <a:rPr lang="en-IE" sz="2600" dirty="0" smtClean="0"/>
              <a:t> of social </a:t>
            </a:r>
            <a:r>
              <a:rPr lang="en-IE" sz="2600" dirty="0" smtClean="0"/>
              <a:t>media and games</a:t>
            </a:r>
          </a:p>
          <a:p>
            <a:pPr lvl="1"/>
            <a:r>
              <a:rPr lang="en-IE" sz="2600" dirty="0" smtClean="0"/>
              <a:t>plotting </a:t>
            </a:r>
            <a:r>
              <a:rPr lang="en-IE" sz="2600" dirty="0" smtClean="0"/>
              <a:t>the material geographies of ubiquitous </a:t>
            </a:r>
            <a:r>
              <a:rPr lang="en-IE" sz="2600" dirty="0" smtClean="0"/>
              <a:t>computing</a:t>
            </a:r>
          </a:p>
          <a:p>
            <a:pPr lvl="1"/>
            <a:r>
              <a:rPr lang="en-IE" sz="2600" dirty="0" smtClean="0"/>
              <a:t>detailing </a:t>
            </a:r>
            <a:r>
              <a:rPr lang="en-IE" sz="2600" dirty="0" smtClean="0"/>
              <a:t>the economic geographies of component resources, technologies and </a:t>
            </a:r>
            <a:r>
              <a:rPr lang="en-IE" sz="2600" dirty="0" smtClean="0"/>
              <a:t>infrastructures </a:t>
            </a:r>
          </a:p>
          <a:p>
            <a:pPr lvl="1"/>
            <a:r>
              <a:rPr lang="en-IE" sz="2600" dirty="0" smtClean="0"/>
              <a:t>tracing </a:t>
            </a:r>
            <a:r>
              <a:rPr lang="en-IE" sz="2600" dirty="0" smtClean="0"/>
              <a:t>the generation and flows of big </a:t>
            </a:r>
            <a:r>
              <a:rPr lang="en-IE" sz="2600" dirty="0" smtClean="0"/>
              <a:t>data</a:t>
            </a:r>
            <a:endParaRPr lang="en-IE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Geographies of the digital</a:t>
            </a:r>
            <a:endParaRPr lang="en-IE" dirty="0"/>
          </a:p>
        </p:txBody>
      </p:sp>
      <p:pic>
        <p:nvPicPr>
          <p:cNvPr id="4" name="Content Placeholder 3" descr="atlas of cyber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2815128" cy="2736304"/>
          </a:xfrm>
        </p:spPr>
      </p:pic>
      <p:pic>
        <p:nvPicPr>
          <p:cNvPr id="5" name="Picture 4" descr="mapping cyber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628800"/>
            <a:ext cx="1944216" cy="2725453"/>
          </a:xfrm>
          <a:prstGeom prst="rect">
            <a:avLst/>
          </a:prstGeom>
        </p:spPr>
      </p:pic>
      <p:pic>
        <p:nvPicPr>
          <p:cNvPr id="1026" name="Picture 2" descr="http://i.dailymail.co.uk/i/pix/2011/07/14/article-2014424-0D0145D700000578-16_964x698.jpg"/>
          <p:cNvPicPr>
            <a:picLocks noChangeAspect="1" noChangeArrowheads="1"/>
          </p:cNvPicPr>
          <p:nvPr/>
        </p:nvPicPr>
        <p:blipFill>
          <a:blip r:embed="rId4" cstate="print"/>
          <a:srcRect l="26194" r="20976"/>
          <a:stretch>
            <a:fillRect/>
          </a:stretch>
        </p:blipFill>
        <p:spPr bwMode="auto">
          <a:xfrm>
            <a:off x="7001928" y="1588324"/>
            <a:ext cx="2016224" cy="2764330"/>
          </a:xfrm>
          <a:prstGeom prst="rect">
            <a:avLst/>
          </a:prstGeom>
          <a:noFill/>
        </p:spPr>
      </p:pic>
      <p:pic>
        <p:nvPicPr>
          <p:cNvPr id="7" name="Picture 6" descr="5_1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37112"/>
            <a:ext cx="1985697" cy="2274345"/>
          </a:xfrm>
          <a:prstGeom prst="rect">
            <a:avLst/>
          </a:prstGeom>
        </p:spPr>
      </p:pic>
      <p:pic>
        <p:nvPicPr>
          <p:cNvPr id="8" name="Picture 7" descr="6_1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458625"/>
            <a:ext cx="3024336" cy="2228377"/>
          </a:xfrm>
          <a:prstGeom prst="rect">
            <a:avLst/>
          </a:prstGeom>
        </p:spPr>
      </p:pic>
      <p:pic>
        <p:nvPicPr>
          <p:cNvPr id="9" name="Picture 8" descr="8_13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1386" y="4471742"/>
            <a:ext cx="3240360" cy="2204898"/>
          </a:xfrm>
          <a:prstGeom prst="rect">
            <a:avLst/>
          </a:prstGeom>
        </p:spPr>
      </p:pic>
      <p:pic>
        <p:nvPicPr>
          <p:cNvPr id="10" name="Picture 9" descr="cybersp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29" y="1669276"/>
            <a:ext cx="1809109" cy="2640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Geographies produced by </a:t>
            </a:r>
            <a:br>
              <a:rPr lang="en-IE" dirty="0" smtClean="0"/>
            </a:br>
            <a:r>
              <a:rPr lang="en-IE" dirty="0" smtClean="0"/>
              <a:t>the digital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6" cy="1800199"/>
          </a:xfrm>
        </p:spPr>
        <p:txBody>
          <a:bodyPr>
            <a:normAutofit fontScale="70000" lnSpcReduction="20000"/>
          </a:bodyPr>
          <a:lstStyle/>
          <a:p>
            <a:r>
              <a:rPr lang="en-IE" sz="3400" dirty="0" smtClean="0"/>
              <a:t>Applying critical social science, science and technology studies, geographical thinking to examine how the digital is mediating and augmenting the production of space</a:t>
            </a:r>
          </a:p>
          <a:p>
            <a:r>
              <a:rPr lang="en-IE" sz="3400" dirty="0" smtClean="0"/>
              <a:t>Focuses on how digital technologies and infrastructures are transforming the geographies of everyday </a:t>
            </a:r>
            <a:r>
              <a:rPr lang="en-IE" sz="3400" dirty="0" smtClean="0"/>
              <a:t>life</a:t>
            </a:r>
          </a:p>
        </p:txBody>
      </p:sp>
      <p:pic>
        <p:nvPicPr>
          <p:cNvPr id="4" name="Picture 3" descr="Code 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789040"/>
            <a:ext cx="2351737" cy="29394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3501008"/>
            <a:ext cx="6336704" cy="324036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how digital technologies and ICTs are increasingly being embedded into different spatial domains and </a:t>
            </a:r>
            <a:r>
              <a:rPr kumimoji="0" lang="en-I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transduce</a:t>
            </a: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code/space and new</a:t>
            </a:r>
            <a:r>
              <a:rPr kumimoji="0" lang="en-IE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forms of governance</a:t>
            </a:r>
            <a:endParaRPr kumimoji="0" lang="en-I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how they mediate socio-spatial practices and relations such as producing, consuming, communicating, playing, etc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how they shape and remediate geographical imaginaries and how spaces are </a:t>
            </a:r>
            <a:r>
              <a:rPr kumimoji="0" lang="en-I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visioned</a:t>
            </a: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planned and built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how they foster forms of smart urbanism and the creation of smart cities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Geographies produced through the digital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000" dirty="0" smtClean="0"/>
              <a:t>Producing, communicating and debating </a:t>
            </a:r>
            <a:r>
              <a:rPr lang="en-IE" sz="2000" dirty="0" smtClean="0"/>
              <a:t>g</a:t>
            </a:r>
            <a:r>
              <a:rPr lang="en-IE" sz="2000" dirty="0" smtClean="0"/>
              <a:t>eographical knowledge and scholarship using </a:t>
            </a:r>
            <a:r>
              <a:rPr lang="en-IE" sz="2000" dirty="0" smtClean="0"/>
              <a:t>digital </a:t>
            </a:r>
            <a:r>
              <a:rPr lang="en-IE" sz="2000" dirty="0" smtClean="0"/>
              <a:t>technologies</a:t>
            </a:r>
          </a:p>
          <a:p>
            <a:r>
              <a:rPr lang="en-IE" sz="2000" dirty="0" smtClean="0"/>
              <a:t>A </a:t>
            </a:r>
            <a:r>
              <a:rPr lang="en-IE" sz="2000" dirty="0" smtClean="0"/>
              <a:t>substantial </a:t>
            </a:r>
            <a:r>
              <a:rPr lang="en-IE" sz="2000" dirty="0" smtClean="0"/>
              <a:t>body of work </a:t>
            </a:r>
            <a:r>
              <a:rPr lang="en-IE" sz="2000" dirty="0" smtClean="0"/>
              <a:t>concerns the production of geographic knowledge through digital media</a:t>
            </a:r>
          </a:p>
          <a:p>
            <a:pPr lvl="1"/>
            <a:r>
              <a:rPr lang="en-IE" sz="1600" dirty="0" smtClean="0"/>
              <a:t>generating</a:t>
            </a:r>
            <a:r>
              <a:rPr lang="en-IE" sz="1600" dirty="0" smtClean="0"/>
              <a:t>, recording and analyzing data using digital </a:t>
            </a:r>
            <a:r>
              <a:rPr lang="en-IE" sz="1600" dirty="0" smtClean="0"/>
              <a:t>devices or collecting from digital domains </a:t>
            </a:r>
          </a:p>
          <a:p>
            <a:pPr lvl="1"/>
            <a:r>
              <a:rPr lang="en-IE" sz="1600" dirty="0" smtClean="0"/>
              <a:t>mapping and analyzing such data via GIS, </a:t>
            </a:r>
            <a:r>
              <a:rPr lang="en-IE" sz="1600" dirty="0" err="1" smtClean="0"/>
              <a:t>geocomputation</a:t>
            </a:r>
            <a:r>
              <a:rPr lang="en-IE" sz="1600" dirty="0" smtClean="0"/>
              <a:t>, locative social media, interactive spatial visualizations</a:t>
            </a:r>
            <a:r>
              <a:rPr lang="en-IE" sz="1600" dirty="0" smtClean="0"/>
              <a:t>, indicator </a:t>
            </a:r>
            <a:r>
              <a:rPr lang="en-IE" sz="1600" dirty="0" smtClean="0"/>
              <a:t>graphs, etc.</a:t>
            </a:r>
          </a:p>
          <a:p>
            <a:pPr lvl="1"/>
            <a:r>
              <a:rPr lang="en-IE" sz="1600" dirty="0" smtClean="0"/>
              <a:t>the sharing </a:t>
            </a:r>
            <a:r>
              <a:rPr lang="en-IE" sz="1600" dirty="0" smtClean="0"/>
              <a:t>of datasets and outputs through digital </a:t>
            </a:r>
            <a:r>
              <a:rPr lang="en-IE" sz="1600" dirty="0" smtClean="0"/>
              <a:t>archives, repositories and </a:t>
            </a:r>
            <a:r>
              <a:rPr lang="en-IE" sz="1600" dirty="0" err="1" smtClean="0"/>
              <a:t>cyberinfrastructures</a:t>
            </a:r>
            <a:endParaRPr lang="en-IE" sz="1600" dirty="0" smtClean="0"/>
          </a:p>
          <a:p>
            <a:pPr lvl="1"/>
            <a:r>
              <a:rPr lang="en-IE" sz="1600" dirty="0" smtClean="0"/>
              <a:t>writing </a:t>
            </a:r>
            <a:r>
              <a:rPr lang="en-IE" sz="1600" dirty="0" smtClean="0"/>
              <a:t>papers and </a:t>
            </a:r>
            <a:r>
              <a:rPr lang="en-IE" sz="1600" dirty="0" smtClean="0"/>
              <a:t>presentations, discussing geographic ideas </a:t>
            </a:r>
            <a:r>
              <a:rPr lang="en-IE" sz="1600" dirty="0" smtClean="0"/>
              <a:t>and conducting debate via mailing lists and social media</a:t>
            </a:r>
            <a:r>
              <a:rPr lang="en-IE" sz="1600" dirty="0" smtClean="0"/>
              <a:t>;, </a:t>
            </a:r>
            <a:endParaRPr lang="en-IE" sz="1600" dirty="0" smtClean="0"/>
          </a:p>
          <a:p>
            <a:r>
              <a:rPr lang="en-IE" sz="2000" dirty="0" smtClean="0"/>
              <a:t>Accompanied by critical reflection on the </a:t>
            </a:r>
            <a:r>
              <a:rPr lang="en-IE" sz="2000" dirty="0" smtClean="0"/>
              <a:t>difference digital technologies make to </a:t>
            </a:r>
            <a:r>
              <a:rPr lang="en-IE" sz="2000" dirty="0" smtClean="0"/>
              <a:t>such knowledge production and scholarship, and how such knowledge gets translated into policy and action and its consequences</a:t>
            </a:r>
            <a:endParaRPr lang="en-IE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V Flash Framework with Custom App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6024"/>
            <a:ext cx="914400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96144"/>
          </a:xfrm>
        </p:spPr>
        <p:txBody>
          <a:bodyPr>
            <a:normAutofit/>
          </a:bodyPr>
          <a:lstStyle/>
          <a:p>
            <a:r>
              <a:rPr lang="en-IE" sz="3200" dirty="0" smtClean="0"/>
              <a:t>Geography produced through the digital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4896544" cy="2952327"/>
          </a:xfrm>
        </p:spPr>
        <p:txBody>
          <a:bodyPr>
            <a:normAutofit fontScale="92500" lnSpcReduction="10000"/>
          </a:bodyPr>
          <a:lstStyle/>
          <a:p>
            <a:r>
              <a:rPr lang="en-IE" sz="2800" dirty="0" smtClean="0"/>
              <a:t>All-Island Research Observatory (AIRO; www.airo.ie)</a:t>
            </a:r>
          </a:p>
          <a:p>
            <a:r>
              <a:rPr lang="en-IE" sz="2800" dirty="0" smtClean="0"/>
              <a:t>Dublin Dashboard (www.dublindashboard.ie)</a:t>
            </a:r>
          </a:p>
          <a:p>
            <a:r>
              <a:rPr lang="en-IE" sz="2800" dirty="0" smtClean="0"/>
              <a:t>Digital Repository of Ireland (DRI; www.dri.ie</a:t>
            </a:r>
            <a:r>
              <a:rPr lang="en-IE" sz="2800" dirty="0" smtClean="0"/>
              <a:t>)</a:t>
            </a:r>
            <a:endParaRPr lang="en-IE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778" t="5848" r="14425"/>
          <a:stretch>
            <a:fillRect/>
          </a:stretch>
        </p:blipFill>
        <p:spPr bwMode="auto">
          <a:xfrm>
            <a:off x="138568" y="4763578"/>
            <a:ext cx="2620896" cy="190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BKIT~1\AppData\Local\Temp\full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386" y="1700808"/>
            <a:ext cx="3866726" cy="496855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688" y="4764160"/>
            <a:ext cx="2232248" cy="19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Digital geographies?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The extent of work suggests that perhaps we should talk of a field of ‘digital geography’</a:t>
            </a:r>
          </a:p>
          <a:p>
            <a:r>
              <a:rPr lang="en-IE" dirty="0" smtClean="0"/>
              <a:t>Certainly a drive for ‘digital sociology’</a:t>
            </a:r>
          </a:p>
          <a:p>
            <a:r>
              <a:rPr lang="en-IE" dirty="0" smtClean="0"/>
              <a:t>However, given the growing pervasiveness of the digital in mediating the production of space and producing geographic knowledge does denoting such a field make sense?</a:t>
            </a:r>
          </a:p>
          <a:p>
            <a:r>
              <a:rPr lang="en-IE" dirty="0" smtClean="0"/>
              <a:t>It might be more productive to reframe much of what is being claimed as digital geography with respect to its substantive focus.  </a:t>
            </a:r>
            <a:r>
              <a:rPr lang="en-IE" dirty="0" smtClean="0"/>
              <a:t>For example</a:t>
            </a:r>
          </a:p>
          <a:p>
            <a:pPr lvl="1"/>
            <a:r>
              <a:rPr lang="en-IE" dirty="0" smtClean="0"/>
              <a:t>examining </a:t>
            </a:r>
            <a:r>
              <a:rPr lang="en-IE" dirty="0" smtClean="0"/>
              <a:t>the ways in which digital technologies are </a:t>
            </a:r>
            <a:r>
              <a:rPr lang="en-IE" dirty="0" smtClean="0"/>
              <a:t>reshaping urban practices is </a:t>
            </a:r>
            <a:r>
              <a:rPr lang="en-IE" dirty="0" smtClean="0"/>
              <a:t>perhaps best framed within urban </a:t>
            </a:r>
            <a:r>
              <a:rPr lang="en-IE" dirty="0" smtClean="0"/>
              <a:t>geography</a:t>
            </a:r>
          </a:p>
          <a:p>
            <a:pPr lvl="1"/>
            <a:r>
              <a:rPr lang="en-IE" dirty="0" smtClean="0"/>
              <a:t>e</a:t>
            </a:r>
            <a:r>
              <a:rPr lang="en-IE" dirty="0" smtClean="0"/>
              <a:t>xamining the </a:t>
            </a:r>
            <a:r>
              <a:rPr lang="en-IE" dirty="0" smtClean="0"/>
              <a:t>use of digital technology in the delivery of aid in parts of the Global South is perhaps best </a:t>
            </a:r>
            <a:r>
              <a:rPr lang="en-IE" dirty="0" smtClean="0"/>
              <a:t>framed within development geography</a:t>
            </a:r>
            <a:r>
              <a:rPr lang="en-IE" dirty="0" smtClean="0"/>
              <a:t>  </a:t>
            </a:r>
            <a:endParaRPr lang="en-IE" dirty="0" smtClean="0"/>
          </a:p>
          <a:p>
            <a:r>
              <a:rPr lang="en-IE" dirty="0" smtClean="0"/>
              <a:t>In </a:t>
            </a:r>
            <a:r>
              <a:rPr lang="en-IE" dirty="0" smtClean="0"/>
              <a:t>other words, it </a:t>
            </a:r>
            <a:r>
              <a:rPr lang="en-IE" dirty="0" smtClean="0"/>
              <a:t>might be </a:t>
            </a:r>
            <a:r>
              <a:rPr lang="en-IE" dirty="0" smtClean="0"/>
              <a:t>more profitable to think about how the digital reshapes many geographies, rather than to cast all of those geographies as digital </a:t>
            </a:r>
            <a:r>
              <a:rPr lang="en-IE" dirty="0" smtClean="0"/>
              <a:t>geography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15139</TotalTime>
  <Words>511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Geographies of, produced by, and produced through, the digital</vt:lpstr>
      <vt:lpstr>Introduction</vt:lpstr>
      <vt:lpstr>Geographies of the digital</vt:lpstr>
      <vt:lpstr>Geographies of the digital</vt:lpstr>
      <vt:lpstr>Geographies produced by  the digital</vt:lpstr>
      <vt:lpstr>Geographies produced through the digital</vt:lpstr>
      <vt:lpstr>Slide 7</vt:lpstr>
      <vt:lpstr>Geography produced through the digital</vt:lpstr>
      <vt:lpstr>Digital geographies?</vt:lpstr>
      <vt:lpstr>Conclusion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and the Programmable City</dc:title>
  <dc:creator>Administrator</dc:creator>
  <cp:lastModifiedBy>Rob Kitchin</cp:lastModifiedBy>
  <cp:revision>272</cp:revision>
  <dcterms:created xsi:type="dcterms:W3CDTF">2013-11-12T13:54:51Z</dcterms:created>
  <dcterms:modified xsi:type="dcterms:W3CDTF">2015-03-19T13:57:29Z</dcterms:modified>
</cp:coreProperties>
</file>