
<file path=[Content_Types].xml><?xml version="1.0" encoding="utf-8"?>
<Types xmlns="http://schemas.openxmlformats.org/package/2006/content-types">
  <Default Extension="xml" ContentType="application/xml"/>
  <Default Extension="tif" ContentType="image/tiff"/>
  <Default Extension="jpeg" ContentType="image/jpeg"/>
  <Default Extension="jpg" ContentType="image/jpeg"/>
  <Default Extension="rels" ContentType="application/vnd.openxmlformats-package.relationships+xml"/>
  <Default Extension="gif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86" r:id="rId2"/>
    <p:sldMasterId id="2147484066" r:id="rId3"/>
  </p:sldMasterIdLst>
  <p:notesMasterIdLst>
    <p:notesMasterId r:id="rId57"/>
  </p:notesMasterIdLst>
  <p:handoutMasterIdLst>
    <p:handoutMasterId r:id="rId58"/>
  </p:handoutMasterIdLst>
  <p:sldIdLst>
    <p:sldId id="308" r:id="rId4"/>
    <p:sldId id="532" r:id="rId5"/>
    <p:sldId id="534" r:id="rId6"/>
    <p:sldId id="535" r:id="rId7"/>
    <p:sldId id="536" r:id="rId8"/>
    <p:sldId id="508" r:id="rId9"/>
    <p:sldId id="512" r:id="rId10"/>
    <p:sldId id="510" r:id="rId11"/>
    <p:sldId id="513" r:id="rId12"/>
    <p:sldId id="533" r:id="rId13"/>
    <p:sldId id="514" r:id="rId14"/>
    <p:sldId id="515" r:id="rId15"/>
    <p:sldId id="516" r:id="rId16"/>
    <p:sldId id="517" r:id="rId17"/>
    <p:sldId id="518" r:id="rId18"/>
    <p:sldId id="519" r:id="rId19"/>
    <p:sldId id="520" r:id="rId20"/>
    <p:sldId id="521" r:id="rId21"/>
    <p:sldId id="522" r:id="rId22"/>
    <p:sldId id="537" r:id="rId23"/>
    <p:sldId id="538" r:id="rId24"/>
    <p:sldId id="540" r:id="rId25"/>
    <p:sldId id="541" r:id="rId26"/>
    <p:sldId id="542" r:id="rId27"/>
    <p:sldId id="543" r:id="rId28"/>
    <p:sldId id="523" r:id="rId29"/>
    <p:sldId id="544" r:id="rId30"/>
    <p:sldId id="545" r:id="rId31"/>
    <p:sldId id="546" r:id="rId32"/>
    <p:sldId id="547" r:id="rId33"/>
    <p:sldId id="548" r:id="rId34"/>
    <p:sldId id="549" r:id="rId35"/>
    <p:sldId id="550" r:id="rId36"/>
    <p:sldId id="551" r:id="rId37"/>
    <p:sldId id="552" r:id="rId38"/>
    <p:sldId id="553" r:id="rId39"/>
    <p:sldId id="554" r:id="rId40"/>
    <p:sldId id="555" r:id="rId41"/>
    <p:sldId id="556" r:id="rId42"/>
    <p:sldId id="557" r:id="rId43"/>
    <p:sldId id="558" r:id="rId44"/>
    <p:sldId id="559" r:id="rId45"/>
    <p:sldId id="560" r:id="rId46"/>
    <p:sldId id="561" r:id="rId47"/>
    <p:sldId id="562" r:id="rId48"/>
    <p:sldId id="563" r:id="rId49"/>
    <p:sldId id="564" r:id="rId50"/>
    <p:sldId id="527" r:id="rId51"/>
    <p:sldId id="528" r:id="rId52"/>
    <p:sldId id="529" r:id="rId53"/>
    <p:sldId id="530" r:id="rId54"/>
    <p:sldId id="503" r:id="rId55"/>
    <p:sldId id="531" r:id="rId56"/>
  </p:sldIdLst>
  <p:sldSz cx="9144000" cy="6858000" type="screen4x3"/>
  <p:notesSz cx="6858000" cy="9107488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628C"/>
    <a:srgbClr val="356E8D"/>
    <a:srgbClr val="5F5F5F"/>
    <a:srgbClr val="B1D1E1"/>
    <a:srgbClr val="E0E0E0"/>
    <a:srgbClr val="80B4CE"/>
    <a:srgbClr val="488AC0"/>
    <a:srgbClr val="3C7D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 autoAdjust="0"/>
    <p:restoredTop sz="86115" autoAdjust="0"/>
  </p:normalViewPr>
  <p:slideViewPr>
    <p:cSldViewPr snapToGrid="0">
      <p:cViewPr varScale="1">
        <p:scale>
          <a:sx n="80" d="100"/>
          <a:sy n="80" d="100"/>
        </p:scale>
        <p:origin x="-148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5" d="100"/>
        <a:sy n="175" d="100"/>
      </p:scale>
      <p:origin x="0" y="4025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50288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50288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91086D2-0058-DC47-B9C5-6DFC9880CCD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549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82625"/>
            <a:ext cx="4556125" cy="3416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25938"/>
            <a:ext cx="5486400" cy="40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50288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50288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3761887-54E4-BC4E-81A3-204B254C27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769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328FD2-166D-094A-AF75-41B9C023F0C2}" type="slidenum">
              <a:rPr lang="en-GB" sz="1200">
                <a:solidFill>
                  <a:srgbClr val="000000"/>
                </a:solidFill>
              </a:rPr>
              <a:pPr eaLnBrk="1" hangingPunct="1"/>
              <a:t>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82625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r>
              <a:rPr lang="en-US" baseline="30000" dirty="0" smtClean="0"/>
              <a:t>th</a:t>
            </a:r>
            <a:r>
              <a:rPr lang="en-US" dirty="0" smtClean="0"/>
              <a:t>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761887-54E4-BC4E-81A3-204B254C27A5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379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82625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r>
              <a:rPr lang="en-US" baseline="30000" dirty="0" smtClean="0"/>
              <a:t>th</a:t>
            </a:r>
            <a:r>
              <a:rPr lang="en-US" dirty="0" smtClean="0"/>
              <a:t>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761887-54E4-BC4E-81A3-204B254C27A5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060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3062"/>
            <a:ext cx="4572000" cy="341530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www.nydailynews.com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/entertainment/music-arts/bam-hosts-gif-exhibit-new-york-city-article-1.1304633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50533"/>
            <a:ext cx="2971800" cy="455374"/>
          </a:xfrm>
          <a:prstGeom prst="rect">
            <a:avLst/>
          </a:prstGeom>
        </p:spPr>
        <p:txBody>
          <a:bodyPr/>
          <a:lstStyle/>
          <a:p>
            <a:fld id="{B0E99884-F617-5B46-8F5B-C99BAB4474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70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A668D8-57C7-2549-9669-E49DFBA68815}" type="slidenum">
              <a:rPr lang="en-US"/>
              <a:pPr/>
              <a:t>17</a:t>
            </a:fld>
            <a:endParaRPr lang="en-US"/>
          </a:p>
        </p:txBody>
      </p:sp>
      <p:sp>
        <p:nvSpPr>
          <p:cNvPr id="578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79" y="4326602"/>
            <a:ext cx="5487643" cy="409790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207556-A0C4-1844-BE67-0417825EE7D3}" type="slidenum">
              <a:rPr lang="en-US"/>
              <a:pPr/>
              <a:t>18</a:t>
            </a:fld>
            <a:endParaRPr lang="en-US"/>
          </a:p>
        </p:txBody>
      </p:sp>
      <p:sp>
        <p:nvSpPr>
          <p:cNvPr id="58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79" y="4326602"/>
            <a:ext cx="5487643" cy="409790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EB2A1-EBEE-42B8-BBD7-025D35DCFFB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33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82625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r>
              <a:rPr lang="en-US" baseline="30000" dirty="0" smtClean="0"/>
              <a:t>th</a:t>
            </a:r>
            <a:r>
              <a:rPr lang="en-US" dirty="0" smtClean="0"/>
              <a:t>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761887-54E4-BC4E-81A3-204B254C27A5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98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82625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r>
              <a:rPr lang="en-US" baseline="30000" dirty="0" smtClean="0"/>
              <a:t>th</a:t>
            </a:r>
            <a:r>
              <a:rPr lang="en-US" dirty="0" smtClean="0"/>
              <a:t>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761887-54E4-BC4E-81A3-204B254C27A5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283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82625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 C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761887-54E4-BC4E-81A3-204B254C27A5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796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82625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r>
              <a:rPr lang="en-US" baseline="30000" dirty="0" smtClean="0"/>
              <a:t>th</a:t>
            </a:r>
            <a:r>
              <a:rPr lang="en-US" dirty="0" smtClean="0"/>
              <a:t>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761887-54E4-BC4E-81A3-204B254C27A5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379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0"/>
            <a:ext cx="9140825" cy="6856413"/>
          </a:xfrm>
          <a:prstGeom prst="rect">
            <a:avLst/>
          </a:prstGeom>
          <a:solidFill>
            <a:srgbClr val="3062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2"/>
          <p:cNvSpPr>
            <a:spLocks noChangeArrowheads="1"/>
          </p:cNvSpPr>
          <p:nvPr/>
        </p:nvSpPr>
        <p:spPr bwMode="auto">
          <a:xfrm>
            <a:off x="317500" y="1676400"/>
            <a:ext cx="314325" cy="314325"/>
          </a:xfrm>
          <a:prstGeom prst="ellipse">
            <a:avLst/>
          </a:prstGeom>
          <a:solidFill>
            <a:srgbClr val="488A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Times New Roman" charset="0"/>
            </a:endParaRP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814388" y="1677988"/>
            <a:ext cx="315912" cy="314325"/>
          </a:xfrm>
          <a:prstGeom prst="ellipse">
            <a:avLst/>
          </a:prstGeom>
          <a:solidFill>
            <a:srgbClr val="80B4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Times New Roman" charset="0"/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1312863" y="1677988"/>
            <a:ext cx="314325" cy="314325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Times New Roman" charset="0"/>
            </a:endParaRP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469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 wrap="square"/>
          <a:lstStyle>
            <a:lvl1pPr marL="0" indent="0">
              <a:buFont typeface="Wingdings 3" pitchFamily="18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DD64A-7523-744E-BA3A-0E491E8509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41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48E88-F73C-244F-8BE0-0246324971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944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90500"/>
            <a:ext cx="17526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190500"/>
            <a:ext cx="5105400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EBF07-3199-F44D-AA54-6E44A5C037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164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A3A68AB-691C-D84A-8664-BDF4D6DFC94A}" type="datetime1">
              <a:rPr lang="en-US"/>
              <a:pPr>
                <a:defRPr/>
              </a:pPr>
              <a:t>04/03/15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393E0-6B42-C140-8087-E19CB343134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073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398E49F-F524-5542-9D90-FE8963DE16BA}" type="datetime1">
              <a:rPr lang="en-US"/>
              <a:pPr>
                <a:defRPr/>
              </a:pPr>
              <a:t>04/03/15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2618C-5D5B-A148-8C3B-35F0A7F8FA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730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5169CCB6-7A1F-BC43-A2AE-001C49732E66}" type="datetime1">
              <a:rPr lang="en-US"/>
              <a:pPr>
                <a:defRPr/>
              </a:pPr>
              <a:t>04/03/15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FB45F-C836-8C40-BDFC-9CF76DC702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046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D801C71-3D90-5D46-9779-C362A9404A59}" type="datetime1">
              <a:rPr lang="en-US"/>
              <a:pPr>
                <a:defRPr/>
              </a:pPr>
              <a:t>04/03/15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FBFB9-4401-654A-8AC8-CCFA1520EB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712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61BDAB37-97D6-9145-86DA-0A9709DFE668}" type="datetime1">
              <a:rPr lang="en-US"/>
              <a:pPr>
                <a:defRPr/>
              </a:pPr>
              <a:t>04/03/15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5E4FB-D782-6145-AAF6-F92477AAD6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567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281C97D-F271-D44A-8073-84916485600E}" type="datetime1">
              <a:rPr lang="en-US"/>
              <a:pPr>
                <a:defRPr/>
              </a:pPr>
              <a:t>04/03/15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F8EB2-3999-3745-9558-B0AB95EFFB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32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E1453E6B-888F-5142-8B6E-8905D4D73540}" type="datetime1">
              <a:rPr lang="en-US"/>
              <a:pPr>
                <a:defRPr/>
              </a:pPr>
              <a:t>04/03/15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54E11-DA78-704E-9DD6-142A32DC40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364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20E87FA-AF48-9D46-B69D-3886826BC52D}" type="datetime1">
              <a:rPr lang="en-US"/>
              <a:pPr>
                <a:defRPr/>
              </a:pPr>
              <a:t>04/03/15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24210-498D-444A-952D-5632EB6691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107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5DE60-15FE-244E-A982-3DFD139C63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8613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32F3E6F-7D44-C144-B63F-D12452B15EAC}" type="datetime1">
              <a:rPr lang="en-US"/>
              <a:pPr>
                <a:defRPr/>
              </a:pPr>
              <a:t>04/03/15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71A5D-232D-4B48-80AC-CF7985759C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644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D40A0ED-9504-E147-92A3-D85ECEDEA1BE}" type="datetime1">
              <a:rPr lang="en-US"/>
              <a:pPr>
                <a:defRPr/>
              </a:pPr>
              <a:t>04/03/15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C46E3-FFA5-464E-9A4F-EB1784E69C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061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331F1A8-E2B0-7B4E-A336-FD939D1308FA}" type="datetime1">
              <a:rPr lang="en-US"/>
              <a:pPr>
                <a:defRPr/>
              </a:pPr>
              <a:t>04/03/15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B116F-CC45-9640-8FA5-17725419AF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163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04/03/15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5350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04/03/15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7832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04/03/15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4493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04/03/15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18063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04/03/15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278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04/03/15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3198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04/03/15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281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B55AB-C02D-D74B-BBBE-8DD69361F2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6738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04/03/15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8779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04/03/15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7181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04/03/15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92223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04/03/15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1036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9E8E9-D847-9344-8EDE-01CA89D549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600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94B83-CAA4-0A44-9157-F5325E1705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065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81CF5-8552-C544-8E9B-C2FC17FCF6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757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AEA2D-846D-524C-A1E2-BCF5CBDB40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834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B0995-F616-7946-9617-D04E481E72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999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0B4EC-1453-644F-8307-51D801A674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32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0500"/>
            <a:ext cx="70104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9050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cs typeface="+mn-cs"/>
              </a:defRPr>
            </a:lvl1pPr>
          </a:lstStyle>
          <a:p>
            <a:pPr>
              <a:defRPr/>
            </a:pPr>
            <a:fld id="{7D9ECB03-D74B-4D40-B6D2-3CB71B8B38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320" name="Group 8"/>
          <p:cNvGrpSpPr>
            <a:grpSpLocks/>
          </p:cNvGrpSpPr>
          <p:nvPr/>
        </p:nvGrpSpPr>
        <p:grpSpPr bwMode="auto">
          <a:xfrm>
            <a:off x="177800" y="838200"/>
            <a:ext cx="1003300" cy="228600"/>
            <a:chOff x="96" y="528"/>
            <a:chExt cx="632" cy="144"/>
          </a:xfrm>
        </p:grpSpPr>
        <p:sp>
          <p:nvSpPr>
            <p:cNvPr id="13321" name="Oval 9"/>
            <p:cNvSpPr>
              <a:spLocks noChangeArrowheads="1"/>
            </p:cNvSpPr>
            <p:nvPr/>
          </p:nvSpPr>
          <p:spPr bwMode="auto">
            <a:xfrm>
              <a:off x="96" y="528"/>
              <a:ext cx="144" cy="144"/>
            </a:xfrm>
            <a:prstGeom prst="ellipse">
              <a:avLst/>
            </a:prstGeom>
            <a:solidFill>
              <a:srgbClr val="356E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400">
                <a:latin typeface="Times New Roman" charset="0"/>
              </a:endParaRPr>
            </a:p>
          </p:txBody>
        </p:sp>
        <p:sp>
          <p:nvSpPr>
            <p:cNvPr id="13322" name="Oval 10"/>
            <p:cNvSpPr>
              <a:spLocks noChangeArrowheads="1"/>
            </p:cNvSpPr>
            <p:nvPr/>
          </p:nvSpPr>
          <p:spPr bwMode="auto">
            <a:xfrm>
              <a:off x="340" y="528"/>
              <a:ext cx="144" cy="144"/>
            </a:xfrm>
            <a:prstGeom prst="ellipse">
              <a:avLst/>
            </a:prstGeom>
            <a:solidFill>
              <a:srgbClr val="5098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400">
                <a:latin typeface="Times New Roman" charset="0"/>
              </a:endParaRPr>
            </a:p>
          </p:txBody>
        </p:sp>
        <p:sp>
          <p:nvSpPr>
            <p:cNvPr id="13323" name="Oval 11"/>
            <p:cNvSpPr>
              <a:spLocks noChangeArrowheads="1"/>
            </p:cNvSpPr>
            <p:nvPr/>
          </p:nvSpPr>
          <p:spPr bwMode="auto">
            <a:xfrm>
              <a:off x="584" y="528"/>
              <a:ext cx="144" cy="144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400">
                <a:latin typeface="Times New Roman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401638" indent="-401638" algn="l" rtl="0" eaLnBrk="0" fontAlgn="base" hangingPunct="0">
        <a:spcBef>
          <a:spcPct val="20000"/>
        </a:spcBef>
        <a:spcAft>
          <a:spcPct val="25000"/>
        </a:spcAft>
        <a:buClr>
          <a:srgbClr val="5EA1C2"/>
        </a:buClr>
        <a:buSzPct val="75000"/>
        <a:buFont typeface="Wingdings 3" charset="0"/>
        <a:buChar char=""/>
        <a:defRPr sz="26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801688" indent="-228600" algn="l" rtl="0" eaLnBrk="0" fontAlgn="base" hangingPunct="0">
        <a:spcBef>
          <a:spcPct val="20000"/>
        </a:spcBef>
        <a:spcAft>
          <a:spcPct val="0"/>
        </a:spcAft>
        <a:buClr>
          <a:srgbClr val="5F5F5F"/>
        </a:buClr>
        <a:buSzPct val="65000"/>
        <a:buFont typeface="Wingdings" charset="0"/>
        <a:buChar char="§"/>
        <a:defRPr sz="2500">
          <a:solidFill>
            <a:schemeClr val="tx2"/>
          </a:solidFill>
          <a:latin typeface="+mn-lt"/>
          <a:ea typeface="ＭＳ Ｐゴシック" charset="0"/>
        </a:defRPr>
      </a:lvl2pPr>
      <a:lvl3pPr marL="1144588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2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3B0B2557-29B2-014F-83DB-D91AF31C68A4}" type="datetime1">
              <a:rPr lang="en-US"/>
              <a:pPr>
                <a:defRPr/>
              </a:pPr>
              <a:t>04/03/15</a:t>
            </a:fld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D395EA5E-C3AC-3E44-945D-85E994FAC6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04/03/15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968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Relationship Id="rId3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t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4.jpeg"/><Relationship Id="rId3" Type="http://schemas.microsoft.com/office/2007/relationships/hdphoto" Target="../media/hdphoto3.wdp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03288"/>
            <a:ext cx="9144000" cy="1470025"/>
          </a:xfrm>
        </p:spPr>
        <p:txBody>
          <a:bodyPr/>
          <a:lstStyle/>
          <a:p>
            <a:pPr eaLnBrk="1" hangingPunct="1"/>
            <a:r>
              <a:rPr lang="en-IE" sz="3600" dirty="0" smtClean="0">
                <a:solidFill>
                  <a:srgbClr val="FFFFFF"/>
                </a:solidFill>
                <a:latin typeface="Garamond"/>
                <a:cs typeface="Garamond"/>
              </a:rPr>
              <a:t>code, content, and control  </a:t>
            </a:r>
            <a:br>
              <a:rPr lang="en-IE" sz="3600" dirty="0" smtClean="0">
                <a:solidFill>
                  <a:srgbClr val="FFFFFF"/>
                </a:solidFill>
                <a:latin typeface="Garamond"/>
                <a:cs typeface="Garamond"/>
              </a:rPr>
            </a:br>
            <a:r>
              <a:rPr lang="en-IE" sz="3000" dirty="0">
                <a:solidFill>
                  <a:srgbClr val="FFFFFF"/>
                </a:solidFill>
                <a:latin typeface="Garamond"/>
                <a:cs typeface="Garamond"/>
              </a:rPr>
              <a:t/>
            </a:r>
            <a:br>
              <a:rPr lang="en-IE" sz="3000" dirty="0">
                <a:solidFill>
                  <a:srgbClr val="FFFFFF"/>
                </a:solidFill>
                <a:latin typeface="Garamond"/>
                <a:cs typeface="Garamond"/>
              </a:rPr>
            </a:br>
            <a:r>
              <a:rPr lang="en-IE" sz="3000" dirty="0" smtClean="0">
                <a:solidFill>
                  <a:srgbClr val="FFFFFF"/>
                </a:solidFill>
                <a:latin typeface="Garamond"/>
                <a:cs typeface="Garamond"/>
              </a:rPr>
              <a:t>global geographies of digital participation and representation</a:t>
            </a:r>
            <a:endParaRPr lang="en-US" sz="3000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966265"/>
            <a:ext cx="9143999" cy="22066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IE" sz="2200" dirty="0" smtClean="0">
              <a:solidFill>
                <a:srgbClr val="FFFFFF"/>
              </a:solidFill>
              <a:latin typeface="Garamond"/>
              <a:cs typeface="Garamond"/>
            </a:endParaRPr>
          </a:p>
          <a:p>
            <a:pPr eaLnBrk="1" hangingPunct="1">
              <a:lnSpc>
                <a:spcPct val="80000"/>
              </a:lnSpc>
            </a:pPr>
            <a:r>
              <a:rPr lang="en-IE" sz="2200" dirty="0" smtClean="0">
                <a:solidFill>
                  <a:srgbClr val="FFFFFF"/>
                </a:solidFill>
                <a:latin typeface="Garamond"/>
                <a:cs typeface="Garamond"/>
              </a:rPr>
              <a:t>Digital Geographies</a:t>
            </a:r>
            <a:endParaRPr lang="en-IE" sz="2200" dirty="0" smtClean="0">
              <a:solidFill>
                <a:srgbClr val="FFFFFF"/>
              </a:solidFill>
              <a:latin typeface="Garamond"/>
              <a:cs typeface="Garamond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200" dirty="0" smtClean="0">
                <a:solidFill>
                  <a:srgbClr val="FFFFFF"/>
                </a:solidFill>
                <a:latin typeface="Garamond"/>
                <a:cs typeface="Garamond"/>
              </a:rPr>
              <a:t>March 24, 2015</a:t>
            </a:r>
            <a:endParaRPr lang="en-GB" sz="2200" b="1" dirty="0">
              <a:solidFill>
                <a:srgbClr val="FFFFFF"/>
              </a:solidFill>
              <a:latin typeface="Garamond"/>
              <a:cs typeface="Garamond"/>
            </a:endParaRPr>
          </a:p>
          <a:p>
            <a:pPr eaLnBrk="1" hangingPunct="1">
              <a:lnSpc>
                <a:spcPct val="80000"/>
              </a:lnSpc>
            </a:pPr>
            <a:endParaRPr lang="en-GB" sz="2200" b="1" dirty="0">
              <a:solidFill>
                <a:srgbClr val="FFFFFF"/>
              </a:solidFill>
              <a:latin typeface="Garamond"/>
              <a:cs typeface="Garamond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200" dirty="0" smtClean="0">
                <a:solidFill>
                  <a:srgbClr val="FFFFFF"/>
                </a:solidFill>
                <a:latin typeface="Garamond"/>
                <a:cs typeface="Garamond"/>
              </a:rPr>
              <a:t>Mark Graham and Joe Shaw</a:t>
            </a:r>
          </a:p>
          <a:p>
            <a:pPr eaLnBrk="1" hangingPunct="1">
              <a:lnSpc>
                <a:spcPct val="80000"/>
              </a:lnSpc>
            </a:pPr>
            <a:r>
              <a:rPr lang="en-GB" sz="2200" dirty="0" smtClean="0">
                <a:solidFill>
                  <a:srgbClr val="FFFFFF"/>
                </a:solidFill>
                <a:latin typeface="Garamond"/>
                <a:cs typeface="Garamond"/>
              </a:rPr>
              <a:t>Oxford </a:t>
            </a:r>
            <a:r>
              <a:rPr lang="en-GB" sz="2200" dirty="0">
                <a:solidFill>
                  <a:srgbClr val="FFFFFF"/>
                </a:solidFill>
                <a:latin typeface="Garamond"/>
                <a:cs typeface="Garamond"/>
              </a:rPr>
              <a:t>Internet Institute</a:t>
            </a:r>
          </a:p>
          <a:p>
            <a:pPr eaLnBrk="1" hangingPunct="1">
              <a:lnSpc>
                <a:spcPct val="80000"/>
              </a:lnSpc>
            </a:pPr>
            <a:r>
              <a:rPr lang="en-GB" sz="2200" dirty="0">
                <a:solidFill>
                  <a:srgbClr val="FFFFFF"/>
                </a:solidFill>
                <a:latin typeface="Garamond"/>
                <a:cs typeface="Garamond"/>
              </a:rPr>
              <a:t>University of </a:t>
            </a:r>
            <a:r>
              <a:rPr lang="en-GB" sz="2200" dirty="0" smtClean="0">
                <a:solidFill>
                  <a:srgbClr val="FFFFFF"/>
                </a:solidFill>
                <a:latin typeface="Garamond"/>
                <a:cs typeface="Garamond"/>
              </a:rPr>
              <a:t>Oxford</a:t>
            </a:r>
          </a:p>
          <a:p>
            <a:pPr eaLnBrk="1" hangingPunct="1">
              <a:lnSpc>
                <a:spcPct val="80000"/>
              </a:lnSpc>
            </a:pPr>
            <a:endParaRPr lang="en-GB" sz="2200" dirty="0">
              <a:solidFill>
                <a:srgbClr val="FFFFFF"/>
              </a:solidFill>
              <a:latin typeface="Garamond"/>
              <a:cs typeface="Garamond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200" dirty="0" smtClean="0">
                <a:solidFill>
                  <a:srgbClr val="FFFFFF"/>
                </a:solidFill>
                <a:latin typeface="Garamond"/>
                <a:cs typeface="Garamond"/>
              </a:rPr>
              <a:t>mark.graham@oii.ox.ac.uk</a:t>
            </a:r>
          </a:p>
          <a:p>
            <a:pPr eaLnBrk="1" hangingPunct="1">
              <a:lnSpc>
                <a:spcPct val="80000"/>
              </a:lnSpc>
            </a:pPr>
            <a:r>
              <a:rPr lang="en-GB" sz="2200" dirty="0" smtClean="0">
                <a:solidFill>
                  <a:srgbClr val="FFFFFF"/>
                </a:solidFill>
                <a:latin typeface="Garamond"/>
                <a:cs typeface="Garamond"/>
              </a:rPr>
              <a:t>@geoplace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1-27 at 13.08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9144000" cy="43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9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04 at 16.41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6800"/>
            <a:ext cx="9144000" cy="21718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000" y="6279380"/>
            <a:ext cx="1688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Garamond"/>
                <a:cs typeface="Garamond"/>
              </a:rPr>
              <a:t>Google stock price</a:t>
            </a:r>
            <a:endParaRPr lang="en-GB" sz="1600" dirty="0">
              <a:solidFill>
                <a:schemeClr val="bg1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99030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ny_Ben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504" y="1422853"/>
            <a:ext cx="2671575" cy="353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3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47639" y="854727"/>
            <a:ext cx="9191639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/>
                </a:solidFill>
                <a:latin typeface="Garamond"/>
                <a:cs typeface="Garamond"/>
              </a:rPr>
              <a:t>What </a:t>
            </a:r>
            <a:r>
              <a:rPr lang="en-US" sz="4800" dirty="0">
                <a:solidFill>
                  <a:schemeClr val="bg1"/>
                </a:solidFill>
                <a:latin typeface="Garamond"/>
                <a:cs typeface="Garamond"/>
              </a:rPr>
              <a:t>power have you got? </a:t>
            </a:r>
            <a:endParaRPr lang="en-US" sz="4800" dirty="0" smtClean="0">
              <a:solidFill>
                <a:schemeClr val="bg1"/>
              </a:solidFill>
              <a:latin typeface="Garamond"/>
              <a:cs typeface="Garamond"/>
            </a:endParaRPr>
          </a:p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/>
                </a:solidFill>
                <a:latin typeface="Garamond"/>
                <a:cs typeface="Garamond"/>
              </a:rPr>
              <a:t>Where </a:t>
            </a:r>
            <a:r>
              <a:rPr lang="en-US" sz="4800" dirty="0">
                <a:solidFill>
                  <a:schemeClr val="bg1"/>
                </a:solidFill>
                <a:latin typeface="Garamond"/>
                <a:cs typeface="Garamond"/>
              </a:rPr>
              <a:t>did you get it from</a:t>
            </a:r>
            <a:r>
              <a:rPr lang="en-US" sz="4800" dirty="0" smtClean="0">
                <a:solidFill>
                  <a:schemeClr val="bg1"/>
                </a:solidFill>
                <a:latin typeface="Garamond"/>
                <a:cs typeface="Garamond"/>
              </a:rPr>
              <a:t>?</a:t>
            </a:r>
          </a:p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/>
                </a:solidFill>
                <a:latin typeface="Garamond"/>
                <a:cs typeface="Garamond"/>
              </a:rPr>
              <a:t> </a:t>
            </a:r>
            <a:r>
              <a:rPr lang="en-US" sz="4800" dirty="0">
                <a:solidFill>
                  <a:schemeClr val="bg1"/>
                </a:solidFill>
                <a:latin typeface="Garamond"/>
                <a:cs typeface="Garamond"/>
              </a:rPr>
              <a:t>In whose interests do you exercise it? </a:t>
            </a:r>
            <a:endParaRPr lang="en-US" sz="4800" dirty="0" smtClean="0">
              <a:solidFill>
                <a:schemeClr val="bg1"/>
              </a:solidFill>
              <a:latin typeface="Garamond"/>
              <a:cs typeface="Garamond"/>
            </a:endParaRPr>
          </a:p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/>
                </a:solidFill>
                <a:latin typeface="Garamond"/>
                <a:cs typeface="Garamond"/>
              </a:rPr>
              <a:t>To </a:t>
            </a:r>
            <a:r>
              <a:rPr lang="en-US" sz="4800" dirty="0">
                <a:solidFill>
                  <a:schemeClr val="bg1"/>
                </a:solidFill>
                <a:latin typeface="Garamond"/>
                <a:cs typeface="Garamond"/>
              </a:rPr>
              <a:t>whom are you accountable? </a:t>
            </a:r>
            <a:endParaRPr lang="en-US" sz="4800" dirty="0" smtClean="0">
              <a:solidFill>
                <a:schemeClr val="bg1"/>
              </a:solidFill>
              <a:latin typeface="Garamond"/>
              <a:cs typeface="Garamond"/>
            </a:endParaRPr>
          </a:p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/>
                </a:solidFill>
                <a:latin typeface="Garamond"/>
                <a:cs typeface="Garamond"/>
              </a:rPr>
              <a:t>And </a:t>
            </a:r>
            <a:r>
              <a:rPr lang="en-US" sz="4800" dirty="0">
                <a:solidFill>
                  <a:schemeClr val="bg1"/>
                </a:solidFill>
                <a:latin typeface="Garamond"/>
                <a:cs typeface="Garamond"/>
              </a:rPr>
              <a:t>how can we get rid of you</a:t>
            </a:r>
            <a:r>
              <a:rPr lang="en-US" sz="4800" dirty="0" smtClean="0">
                <a:solidFill>
                  <a:schemeClr val="bg1"/>
                </a:solidFill>
                <a:latin typeface="Garamond"/>
                <a:cs typeface="Garamond"/>
              </a:rPr>
              <a:t>? </a:t>
            </a:r>
            <a:endParaRPr lang="en-US" sz="4800" dirty="0">
              <a:solidFill>
                <a:schemeClr val="bg1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93333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47639" y="854727"/>
            <a:ext cx="9191639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What </a:t>
            </a:r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power have you got? </a:t>
            </a:r>
            <a:endParaRPr lang="en-US" sz="4800" dirty="0" smtClean="0">
              <a:solidFill>
                <a:schemeClr val="bg1">
                  <a:lumMod val="50000"/>
                </a:schemeClr>
              </a:solidFill>
              <a:latin typeface="Garamond"/>
              <a:cs typeface="Garamond"/>
            </a:endParaRPr>
          </a:p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/>
                </a:solidFill>
                <a:latin typeface="Garamond"/>
                <a:cs typeface="Garamond"/>
              </a:rPr>
              <a:t>Where </a:t>
            </a:r>
            <a:r>
              <a:rPr lang="en-US" sz="4800" dirty="0">
                <a:solidFill>
                  <a:schemeClr val="bg1"/>
                </a:solidFill>
                <a:latin typeface="Garamond"/>
                <a:cs typeface="Garamond"/>
              </a:rPr>
              <a:t>did you get it from</a:t>
            </a:r>
            <a:r>
              <a:rPr lang="en-US" sz="4800" dirty="0" smtClean="0">
                <a:solidFill>
                  <a:schemeClr val="bg1"/>
                </a:solidFill>
                <a:latin typeface="Garamond"/>
                <a:cs typeface="Garamond"/>
              </a:rPr>
              <a:t>?</a:t>
            </a:r>
          </a:p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/>
                </a:solidFill>
                <a:latin typeface="Garamond"/>
                <a:cs typeface="Garamond"/>
              </a:rPr>
              <a:t> </a:t>
            </a:r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In whose interests do you exercise it? </a:t>
            </a:r>
            <a:endParaRPr lang="en-US" sz="4800" dirty="0" smtClean="0">
              <a:solidFill>
                <a:schemeClr val="bg1">
                  <a:lumMod val="50000"/>
                </a:schemeClr>
              </a:solidFill>
              <a:latin typeface="Garamond"/>
              <a:cs typeface="Garamond"/>
            </a:endParaRPr>
          </a:p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To </a:t>
            </a:r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whom are you accountable? </a:t>
            </a:r>
            <a:endParaRPr lang="en-US" sz="4800" dirty="0" smtClean="0">
              <a:solidFill>
                <a:schemeClr val="bg1">
                  <a:lumMod val="50000"/>
                </a:schemeClr>
              </a:solidFill>
              <a:latin typeface="Garamond"/>
              <a:cs typeface="Garamond"/>
            </a:endParaRPr>
          </a:p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And </a:t>
            </a:r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how can we get rid of you</a:t>
            </a:r>
            <a:r>
              <a:rPr lang="en-US" sz="4800" dirty="0" smtClean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? </a:t>
            </a:r>
            <a:endParaRPr lang="en-US" sz="4800" dirty="0">
              <a:solidFill>
                <a:schemeClr val="bg1">
                  <a:lumMod val="50000"/>
                </a:schemeClr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158640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51686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>
                    <a:lumMod val="75000"/>
                  </a:schemeClr>
                </a:solidFill>
                <a:latin typeface="Garamond"/>
                <a:cs typeface="Garamond"/>
              </a:rPr>
              <a:t>code and algorithms</a:t>
            </a:r>
            <a:endParaRPr lang="en-US" sz="4800" dirty="0">
              <a:solidFill>
                <a:schemeClr val="bg1">
                  <a:lumMod val="75000"/>
                </a:schemeClr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78859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51686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>
                    <a:lumMod val="75000"/>
                  </a:schemeClr>
                </a:solidFill>
                <a:latin typeface="Garamond"/>
                <a:cs typeface="Garamond"/>
              </a:rPr>
              <a:t>code and algorithms</a:t>
            </a:r>
            <a:endParaRPr lang="en-US" sz="4800" dirty="0">
              <a:solidFill>
                <a:schemeClr val="bg1">
                  <a:lumMod val="75000"/>
                </a:schemeClr>
              </a:solidFill>
              <a:latin typeface="Garamond"/>
              <a:cs typeface="Garamond"/>
            </a:endParaRPr>
          </a:p>
        </p:txBody>
      </p:sp>
      <p:pic>
        <p:nvPicPr>
          <p:cNvPr id="4" name="Picture 2" descr="Fig1-tiananmen-examp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0"/>
          <a:stretch/>
        </p:blipFill>
        <p:spPr bwMode="auto">
          <a:xfrm>
            <a:off x="14813" y="1726281"/>
            <a:ext cx="9143259" cy="464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86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7539" name="Picture 3" descr="google website hel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33400"/>
            <a:ext cx="9144000" cy="5767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77540" name="Freeform 4"/>
          <p:cNvSpPr>
            <a:spLocks/>
          </p:cNvSpPr>
          <p:nvPr/>
        </p:nvSpPr>
        <p:spPr bwMode="auto">
          <a:xfrm>
            <a:off x="1289050" y="3857625"/>
            <a:ext cx="3886200" cy="1233488"/>
          </a:xfrm>
          <a:custGeom>
            <a:avLst/>
            <a:gdLst>
              <a:gd name="T0" fmla="*/ 1138 w 2448"/>
              <a:gd name="T1" fmla="*/ 0 h 777"/>
              <a:gd name="T2" fmla="*/ 2448 w 2448"/>
              <a:gd name="T3" fmla="*/ 18 h 777"/>
              <a:gd name="T4" fmla="*/ 2448 w 2448"/>
              <a:gd name="T5" fmla="*/ 777 h 777"/>
              <a:gd name="T6" fmla="*/ 0 w 2448"/>
              <a:gd name="T7" fmla="*/ 777 h 777"/>
              <a:gd name="T8" fmla="*/ 0 w 2448"/>
              <a:gd name="T9" fmla="*/ 162 h 777"/>
              <a:gd name="T10" fmla="*/ 1139 w 2448"/>
              <a:gd name="T11" fmla="*/ 149 h 777"/>
              <a:gd name="T12" fmla="*/ 1139 w 2448"/>
              <a:gd name="T13" fmla="*/ 5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48" h="777">
                <a:moveTo>
                  <a:pt x="1138" y="0"/>
                </a:moveTo>
                <a:lnTo>
                  <a:pt x="2448" y="18"/>
                </a:lnTo>
                <a:lnTo>
                  <a:pt x="2448" y="777"/>
                </a:lnTo>
                <a:lnTo>
                  <a:pt x="0" y="777"/>
                </a:lnTo>
                <a:lnTo>
                  <a:pt x="0" y="162"/>
                </a:lnTo>
                <a:lnTo>
                  <a:pt x="1139" y="149"/>
                </a:lnTo>
                <a:lnTo>
                  <a:pt x="1139" y="5"/>
                </a:lnTo>
              </a:path>
            </a:pathLst>
          </a:custGeom>
          <a:solidFill>
            <a:srgbClr val="FF0000">
              <a:alpha val="5000"/>
            </a:srgbClr>
          </a:solidFill>
          <a:ln w="254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1" name="Rectangle 5"/>
          <p:cNvSpPr>
            <a:spLocks noChangeArrowheads="1"/>
          </p:cNvSpPr>
          <p:nvPr/>
        </p:nvSpPr>
        <p:spPr bwMode="auto">
          <a:xfrm>
            <a:off x="5486400" y="5410200"/>
            <a:ext cx="1066800" cy="304800"/>
          </a:xfrm>
          <a:prstGeom prst="rect">
            <a:avLst/>
          </a:prstGeom>
          <a:solidFill>
            <a:srgbClr val="FF0000">
              <a:alpha val="14999"/>
            </a:srgbClr>
          </a:solidFill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9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283551"/>
            <a:ext cx="9144000" cy="53340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	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“Hi 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Mark, Thank you for your interest in </a:t>
            </a:r>
            <a:r>
              <a:rPr lang="en-US" sz="4000" dirty="0" err="1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GoogleLocal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 (beta). At this time, we don't provide this information. However, we appreciate your feedback on the usefulness of this information. Thank you for your support as we work to improve </a:t>
            </a:r>
            <a:r>
              <a:rPr lang="en-US" sz="4000" dirty="0" err="1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GoogleLocal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. Regards, The Google Team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.” </a:t>
            </a:r>
          </a:p>
          <a:p>
            <a:pPr>
              <a:buFont typeface="Wingdings" charset="0"/>
              <a:buNone/>
            </a:pPr>
            <a:endParaRPr lang="en-US" sz="4000" dirty="0">
              <a:solidFill>
                <a:schemeClr val="bg1">
                  <a:lumMod val="95000"/>
                </a:schemeClr>
              </a:solidFill>
              <a:latin typeface="Garamond"/>
              <a:cs typeface="Garamond"/>
            </a:endParaRPr>
          </a:p>
          <a:p>
            <a:pPr>
              <a:buFont typeface="Wingdings" charset="0"/>
              <a:buNone/>
            </a:pPr>
            <a:r>
              <a:rPr lang="en-US" sz="4000" dirty="0" smtClean="0">
                <a:solidFill>
                  <a:srgbClr val="7F7F7F"/>
                </a:solidFill>
                <a:latin typeface="Garamond"/>
                <a:cs typeface="Garamond"/>
              </a:rPr>
              <a:t>			(a message they sent to me in 2006)</a:t>
            </a:r>
            <a:endParaRPr lang="en-US" sz="4000" dirty="0">
              <a:solidFill>
                <a:srgbClr val="7F7F7F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11710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0777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>
                    <a:lumMod val="75000"/>
                  </a:schemeClr>
                </a:solidFill>
                <a:latin typeface="Garamond"/>
                <a:cs typeface="Garamond"/>
              </a:rPr>
              <a:t>design </a:t>
            </a:r>
            <a:r>
              <a:rPr lang="en-US" sz="4800" dirty="0">
                <a:solidFill>
                  <a:schemeClr val="bg1">
                    <a:lumMod val="75000"/>
                  </a:schemeClr>
                </a:solidFill>
                <a:latin typeface="Garamond"/>
                <a:cs typeface="Garamond"/>
              </a:rPr>
              <a:t>and data/system </a:t>
            </a:r>
            <a:r>
              <a:rPr lang="en-US" sz="4800" dirty="0" smtClean="0">
                <a:solidFill>
                  <a:schemeClr val="bg1">
                    <a:lumMod val="75000"/>
                  </a:schemeClr>
                </a:solidFill>
                <a:latin typeface="Garamond"/>
                <a:cs typeface="Garamond"/>
              </a:rPr>
              <a:t>architectures </a:t>
            </a:r>
            <a:endParaRPr lang="en-US" sz="4800" dirty="0">
              <a:solidFill>
                <a:schemeClr val="bg1">
                  <a:lumMod val="75000"/>
                </a:schemeClr>
              </a:solidFill>
              <a:latin typeface="Garamond"/>
              <a:cs typeface="Garamond"/>
            </a:endParaRPr>
          </a:p>
        </p:txBody>
      </p:sp>
      <p:pic>
        <p:nvPicPr>
          <p:cNvPr id="4" name="Picture 3" descr="Screen Shot 2014-11-27 at 13.14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85" y="3162856"/>
            <a:ext cx="4528967" cy="5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08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9904" y="396755"/>
            <a:ext cx="84212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dirty="0" smtClean="0">
                <a:solidFill>
                  <a:schemeClr val="bg1"/>
                </a:solidFill>
                <a:latin typeface="Garamond"/>
                <a:cs typeface="Garamond"/>
              </a:rPr>
              <a:t>“The digital in development and what </a:t>
            </a:r>
          </a:p>
          <a:p>
            <a:pPr algn="r"/>
            <a:r>
              <a:rPr lang="en-US" sz="4400" dirty="0" smtClean="0">
                <a:solidFill>
                  <a:schemeClr val="bg1"/>
                </a:solidFill>
                <a:latin typeface="Garamond"/>
                <a:cs typeface="Garamond"/>
              </a:rPr>
              <a:t>this means for digital geography.”</a:t>
            </a:r>
            <a:endParaRPr lang="en-US" sz="4400" dirty="0">
              <a:solidFill>
                <a:schemeClr val="bg1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51080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1287" y="0"/>
            <a:ext cx="57351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>
                    <a:lumMod val="75000"/>
                  </a:schemeClr>
                </a:solidFill>
                <a:latin typeface="Garamond"/>
                <a:cs typeface="Garamond"/>
              </a:rPr>
              <a:t>systems of governance</a:t>
            </a:r>
            <a:endParaRPr lang="en-US" sz="4800" dirty="0">
              <a:solidFill>
                <a:schemeClr val="bg1">
                  <a:lumMod val="75000"/>
                </a:schemeClr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931173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64381" y="0"/>
            <a:ext cx="5748990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  <a:latin typeface="Garamond"/>
                <a:cs typeface="Garamond"/>
              </a:rPr>
              <a:t>t</a:t>
            </a:r>
            <a:r>
              <a:rPr lang="en-US" sz="4800" dirty="0" smtClean="0">
                <a:solidFill>
                  <a:schemeClr val="bg1">
                    <a:lumMod val="75000"/>
                  </a:schemeClr>
                </a:solidFill>
                <a:latin typeface="Garamond"/>
                <a:cs typeface="Garamond"/>
              </a:rPr>
              <a:t>hrough centrality in an </a:t>
            </a:r>
          </a:p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>
                    <a:lumMod val="75000"/>
                  </a:schemeClr>
                </a:solidFill>
                <a:latin typeface="Garamond"/>
                <a:cs typeface="Garamond"/>
              </a:rPr>
              <a:t>attention economy</a:t>
            </a:r>
            <a:endParaRPr lang="en-US" sz="4800" dirty="0">
              <a:solidFill>
                <a:schemeClr val="bg1">
                  <a:lumMod val="75000"/>
                </a:schemeClr>
              </a:solidFill>
              <a:latin typeface="Garamond"/>
              <a:cs typeface="Garamond"/>
            </a:endParaRPr>
          </a:p>
        </p:txBody>
      </p:sp>
      <p:pic>
        <p:nvPicPr>
          <p:cNvPr id="2" name="Picture 1" descr="Screen Shot 2014-11-27 at 14.13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5"/>
            <a:ext cx="9144000" cy="31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80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3-04 at 18.04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70" y="1015999"/>
            <a:ext cx="5458623" cy="241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30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3-04 at 18.04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93" y="1380033"/>
            <a:ext cx="5450657" cy="227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23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3-04 at 18.05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5" y="3286125"/>
            <a:ext cx="5919119" cy="251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93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3-04 at 18.04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310" y="3905250"/>
            <a:ext cx="6311565" cy="259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72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0429" y="0"/>
            <a:ext cx="7076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>
                    <a:lumMod val="75000"/>
                  </a:schemeClr>
                </a:solidFill>
                <a:latin typeface="Garamond"/>
                <a:cs typeface="Garamond"/>
              </a:rPr>
              <a:t>data presences and absences</a:t>
            </a:r>
            <a:endParaRPr lang="en-US" sz="4800" dirty="0">
              <a:solidFill>
                <a:schemeClr val="bg1">
                  <a:lumMod val="75000"/>
                </a:schemeClr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492087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ldgeoweb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685800"/>
            <a:ext cx="9753600" cy="4876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762000" y="304800"/>
            <a:ext cx="10439400" cy="6858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762000" y="5181600"/>
            <a:ext cx="9906000" cy="6858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800" dirty="0" smtClean="0"/>
              <a:t>Map by Mark Graham, Monica Stephens, Matthew </a:t>
            </a:r>
            <a:r>
              <a:rPr lang="en-US" sz="800" dirty="0" err="1" smtClean="0"/>
              <a:t>Zook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734006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8" t="4027" r="2851" b="4285"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0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ain_ES_C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3975"/>
            <a:ext cx="9277815" cy="72544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69078" y="396755"/>
            <a:ext cx="46320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dirty="0" smtClean="0">
                <a:solidFill>
                  <a:schemeClr val="bg1"/>
                </a:solidFill>
                <a:latin typeface="Garamond"/>
                <a:cs typeface="Garamond"/>
              </a:rPr>
              <a:t>mutable </a:t>
            </a:r>
            <a:r>
              <a:rPr lang="en-US" sz="4400" dirty="0" err="1" smtClean="0">
                <a:solidFill>
                  <a:schemeClr val="bg1"/>
                </a:solidFill>
                <a:latin typeface="Garamond"/>
                <a:cs typeface="Garamond"/>
              </a:rPr>
              <a:t>im</a:t>
            </a:r>
            <a:r>
              <a:rPr lang="en-US" sz="4400" dirty="0" smtClean="0">
                <a:solidFill>
                  <a:schemeClr val="bg1"/>
                </a:solidFill>
                <a:latin typeface="Garamond"/>
                <a:cs typeface="Garamond"/>
              </a:rPr>
              <a:t>/mobiles</a:t>
            </a:r>
            <a:endParaRPr lang="en-US" sz="4400" dirty="0">
              <a:solidFill>
                <a:schemeClr val="bg1"/>
              </a:solidFill>
              <a:latin typeface="Garamond"/>
              <a:cs typeface="Garamo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093" y="5914905"/>
            <a:ext cx="48508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dirty="0" smtClean="0">
                <a:solidFill>
                  <a:schemeClr val="bg1"/>
                </a:solidFill>
                <a:latin typeface="Garamond"/>
                <a:cs typeface="Garamond"/>
              </a:rPr>
              <a:t>[content] [containers]</a:t>
            </a:r>
            <a:endParaRPr lang="en-US" sz="4400" dirty="0">
              <a:solidFill>
                <a:schemeClr val="bg1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406631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267319" cy="729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24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rael_ar_he_gradien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" t="3568" r="4388" b="3533"/>
          <a:stretch/>
        </p:blipFill>
        <p:spPr>
          <a:xfrm>
            <a:off x="2445397" y="0"/>
            <a:ext cx="4313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0" y="665765"/>
            <a:ext cx="9120839" cy="554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60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5225"/>
            <a:ext cx="9144000" cy="532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31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037"/>
            <a:ext cx="9148590" cy="557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4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87164" y="7152494"/>
            <a:ext cx="15568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 smtClean="0">
                <a:solidFill>
                  <a:srgbClr val="7F7F7F"/>
                </a:solidFill>
              </a:rPr>
              <a:t>www.oii.ox.ac.uk</a:t>
            </a:r>
            <a:r>
              <a:rPr lang="en-GB" sz="1200" dirty="0">
                <a:solidFill>
                  <a:srgbClr val="7F7F7F"/>
                </a:solidFill>
              </a:rPr>
              <a:t>/</a:t>
            </a:r>
            <a:r>
              <a:rPr lang="en-GB" sz="1200" dirty="0" err="1">
                <a:solidFill>
                  <a:srgbClr val="7F7F7F"/>
                </a:solidFill>
              </a:rPr>
              <a:t>vis</a:t>
            </a:r>
            <a:endParaRPr lang="en-GB" sz="1200" dirty="0">
              <a:solidFill>
                <a:srgbClr val="7F7F7F"/>
              </a:solidFill>
            </a:endParaRPr>
          </a:p>
        </p:txBody>
      </p:sp>
      <p:pic>
        <p:nvPicPr>
          <p:cNvPr id="2" name="Picture 1" descr="OpenStreetMap_Satell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"/>
            <a:ext cx="9144000" cy="554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68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87164" y="7152494"/>
            <a:ext cx="15568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 smtClean="0">
                <a:solidFill>
                  <a:srgbClr val="7F7F7F"/>
                </a:solidFill>
              </a:rPr>
              <a:t>www.oii.ox.ac.uk</a:t>
            </a:r>
            <a:r>
              <a:rPr lang="en-GB" sz="1200" dirty="0">
                <a:solidFill>
                  <a:srgbClr val="7F7F7F"/>
                </a:solidFill>
              </a:rPr>
              <a:t>/</a:t>
            </a:r>
            <a:r>
              <a:rPr lang="en-GB" sz="1200" dirty="0" err="1">
                <a:solidFill>
                  <a:srgbClr val="7F7F7F"/>
                </a:solidFill>
              </a:rPr>
              <a:t>vis</a:t>
            </a:r>
            <a:endParaRPr lang="en-GB" sz="1200" dirty="0">
              <a:solidFill>
                <a:srgbClr val="7F7F7F"/>
              </a:solidFill>
            </a:endParaRPr>
          </a:p>
        </p:txBody>
      </p:sp>
      <p:pic>
        <p:nvPicPr>
          <p:cNvPr id="6" name="Picture 5" descr="Density_Photographs_Panoramio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5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87164" y="7152494"/>
            <a:ext cx="15568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 smtClean="0">
                <a:solidFill>
                  <a:srgbClr val="7F7F7F"/>
                </a:solidFill>
              </a:rPr>
              <a:t>www.oii.ox.ac.uk</a:t>
            </a:r>
            <a:r>
              <a:rPr lang="en-GB" sz="1200" dirty="0">
                <a:solidFill>
                  <a:srgbClr val="7F7F7F"/>
                </a:solidFill>
              </a:rPr>
              <a:t>/</a:t>
            </a:r>
            <a:r>
              <a:rPr lang="en-GB" sz="1200" dirty="0" err="1">
                <a:solidFill>
                  <a:srgbClr val="7F7F7F"/>
                </a:solidFill>
              </a:rPr>
              <a:t>vis</a:t>
            </a:r>
            <a:endParaRPr lang="en-GB" sz="1200" dirty="0">
              <a:solidFill>
                <a:srgbClr val="7F7F7F"/>
              </a:solidFill>
            </a:endParaRPr>
          </a:p>
        </p:txBody>
      </p:sp>
      <p:pic>
        <p:nvPicPr>
          <p:cNvPr id="4" name="Picture 3" descr="Figure1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157"/>
            <a:ext cx="9144000" cy="489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_wikipedia_biographies_map_1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7501"/>
            <a:ext cx="9144000" cy="36590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114639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15</a:t>
            </a:r>
            <a:r>
              <a:rPr lang="en-US" b="1" baseline="30000" dirty="0" smtClean="0">
                <a:solidFill>
                  <a:schemeClr val="bg1"/>
                </a:solidFill>
              </a:rPr>
              <a:t>th</a:t>
            </a:r>
            <a:r>
              <a:rPr lang="en-US" b="1" dirty="0" smtClean="0">
                <a:solidFill>
                  <a:schemeClr val="bg1"/>
                </a:solidFill>
              </a:rPr>
              <a:t> century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9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pic>
        <p:nvPicPr>
          <p:cNvPr id="3" name="Picture 2" descr="09_wikipedia_biographies_map_1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7501"/>
            <a:ext cx="9144000" cy="36590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14639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16</a:t>
            </a:r>
            <a:r>
              <a:rPr lang="en-US" b="1" baseline="30000" dirty="0" smtClean="0">
                <a:solidFill>
                  <a:schemeClr val="bg1"/>
                </a:solidFill>
              </a:rPr>
              <a:t>th</a:t>
            </a:r>
            <a:r>
              <a:rPr lang="en-US" b="1" dirty="0" smtClean="0">
                <a:solidFill>
                  <a:schemeClr val="bg1"/>
                </a:solidFill>
              </a:rPr>
              <a:t> century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32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51206" y="396755"/>
            <a:ext cx="434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dirty="0" smtClean="0">
                <a:solidFill>
                  <a:schemeClr val="bg1"/>
                </a:solidFill>
                <a:latin typeface="Garamond"/>
                <a:cs typeface="Garamond"/>
              </a:rPr>
              <a:t>immutable mobiles</a:t>
            </a:r>
            <a:endParaRPr lang="en-US" sz="4400" dirty="0">
              <a:solidFill>
                <a:schemeClr val="bg1"/>
              </a:solidFill>
              <a:latin typeface="Garamond"/>
              <a:cs typeface="Garamo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23" y="5914905"/>
            <a:ext cx="49681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dirty="0" smtClean="0">
                <a:solidFill>
                  <a:schemeClr val="bg1"/>
                </a:solidFill>
                <a:latin typeface="Garamond"/>
                <a:cs typeface="Garamond"/>
              </a:rPr>
              <a:t>[content | containers]</a:t>
            </a:r>
            <a:endParaRPr lang="en-US" sz="4400" dirty="0">
              <a:solidFill>
                <a:schemeClr val="bg1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542303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_wikipedia_biographies_map_1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7501"/>
            <a:ext cx="9144000" cy="36590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14639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17</a:t>
            </a:r>
            <a:r>
              <a:rPr lang="en-US" b="1" baseline="30000" dirty="0" smtClean="0">
                <a:solidFill>
                  <a:schemeClr val="bg1"/>
                </a:solidFill>
              </a:rPr>
              <a:t>th</a:t>
            </a:r>
            <a:r>
              <a:rPr lang="en-US" b="1" dirty="0" smtClean="0">
                <a:solidFill>
                  <a:schemeClr val="bg1"/>
                </a:solidFill>
              </a:rPr>
              <a:t> century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89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_wikipedia_biographies_map_1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7501"/>
            <a:ext cx="9144000" cy="36590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14639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18</a:t>
            </a:r>
            <a:r>
              <a:rPr lang="en-US" b="1" baseline="30000" dirty="0" smtClean="0">
                <a:solidFill>
                  <a:schemeClr val="bg1"/>
                </a:solidFill>
              </a:rPr>
              <a:t>th</a:t>
            </a:r>
            <a:r>
              <a:rPr lang="en-US" b="1" dirty="0" smtClean="0">
                <a:solidFill>
                  <a:schemeClr val="bg1"/>
                </a:solidFill>
              </a:rPr>
              <a:t> century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45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14639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19</a:t>
            </a:r>
            <a:r>
              <a:rPr lang="en-US" b="1" baseline="30000" dirty="0" smtClean="0">
                <a:solidFill>
                  <a:schemeClr val="bg1"/>
                </a:solidFill>
              </a:rPr>
              <a:t>th</a:t>
            </a:r>
            <a:r>
              <a:rPr lang="en-US" b="1" dirty="0" smtClean="0">
                <a:solidFill>
                  <a:schemeClr val="bg1"/>
                </a:solidFill>
              </a:rPr>
              <a:t> century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1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1"/>
            <a:ext cx="9144000" cy="365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43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_wikipedia_biographies_map_2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7501"/>
            <a:ext cx="9144000" cy="36590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14639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</a:t>
            </a:r>
            <a:r>
              <a:rPr lang="en-US" b="1" baseline="30000" dirty="0" smtClean="0">
                <a:solidFill>
                  <a:schemeClr val="bg1"/>
                </a:solidFill>
              </a:rPr>
              <a:t>th</a:t>
            </a:r>
            <a:r>
              <a:rPr lang="en-US" b="1" dirty="0" smtClean="0">
                <a:solidFill>
                  <a:schemeClr val="bg1"/>
                </a:solidFill>
              </a:rPr>
              <a:t> century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52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untry_edits_glob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700"/>
            <a:ext cx="9144000" cy="529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05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untry_edits_MENA_3d_edited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03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cal edit percentag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19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32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0429" y="0"/>
            <a:ext cx="7076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>
                    <a:lumMod val="75000"/>
                  </a:schemeClr>
                </a:solidFill>
                <a:latin typeface="Garamond"/>
                <a:cs typeface="Garamond"/>
              </a:rPr>
              <a:t>data presences and absences</a:t>
            </a:r>
            <a:endParaRPr lang="en-US" sz="4800" dirty="0">
              <a:solidFill>
                <a:schemeClr val="bg1">
                  <a:lumMod val="75000"/>
                </a:schemeClr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551843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47639" y="854727"/>
            <a:ext cx="9191639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What </a:t>
            </a:r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power have you got? </a:t>
            </a:r>
            <a:endParaRPr lang="en-US" sz="4800" dirty="0" smtClean="0">
              <a:solidFill>
                <a:schemeClr val="bg1">
                  <a:lumMod val="50000"/>
                </a:schemeClr>
              </a:solidFill>
              <a:latin typeface="Garamond"/>
              <a:cs typeface="Garamond"/>
            </a:endParaRPr>
          </a:p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Where </a:t>
            </a:r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did you get it from</a:t>
            </a:r>
            <a:r>
              <a:rPr lang="en-US" sz="4800" dirty="0" smtClean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?</a:t>
            </a:r>
          </a:p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/>
                </a:solidFill>
                <a:latin typeface="Garamond"/>
                <a:cs typeface="Garamond"/>
              </a:rPr>
              <a:t> </a:t>
            </a:r>
            <a:r>
              <a:rPr lang="en-US" sz="4800" dirty="0">
                <a:solidFill>
                  <a:schemeClr val="bg1"/>
                </a:solidFill>
                <a:latin typeface="Garamond"/>
                <a:cs typeface="Garamond"/>
              </a:rPr>
              <a:t>In whose interests do you exercise it? </a:t>
            </a:r>
            <a:endParaRPr lang="en-US" sz="4800" dirty="0" smtClean="0">
              <a:solidFill>
                <a:schemeClr val="bg1"/>
              </a:solidFill>
              <a:latin typeface="Garamond"/>
              <a:cs typeface="Garamond"/>
            </a:endParaRPr>
          </a:p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/>
                </a:solidFill>
                <a:latin typeface="Garamond"/>
                <a:cs typeface="Garamond"/>
              </a:rPr>
              <a:t>To </a:t>
            </a:r>
            <a:r>
              <a:rPr lang="en-US" sz="4800" dirty="0">
                <a:solidFill>
                  <a:schemeClr val="bg1"/>
                </a:solidFill>
                <a:latin typeface="Garamond"/>
                <a:cs typeface="Garamond"/>
              </a:rPr>
              <a:t>whom are you accountable? </a:t>
            </a:r>
            <a:endParaRPr lang="en-US" sz="4800" dirty="0" smtClean="0">
              <a:solidFill>
                <a:schemeClr val="bg1"/>
              </a:solidFill>
              <a:latin typeface="Garamond"/>
              <a:cs typeface="Garamond"/>
            </a:endParaRPr>
          </a:p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And </a:t>
            </a:r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how can we get rid of you</a:t>
            </a:r>
            <a:r>
              <a:rPr lang="en-US" sz="4800" dirty="0" smtClean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? </a:t>
            </a:r>
            <a:endParaRPr lang="en-US" sz="4800" dirty="0">
              <a:solidFill>
                <a:schemeClr val="bg1">
                  <a:lumMod val="50000"/>
                </a:schemeClr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487066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47639" y="854727"/>
            <a:ext cx="9191639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What </a:t>
            </a:r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power have you got? </a:t>
            </a:r>
            <a:endParaRPr lang="en-US" sz="4800" dirty="0" smtClean="0">
              <a:solidFill>
                <a:schemeClr val="bg1">
                  <a:lumMod val="50000"/>
                </a:schemeClr>
              </a:solidFill>
              <a:latin typeface="Garamond"/>
              <a:cs typeface="Garamond"/>
            </a:endParaRPr>
          </a:p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Where </a:t>
            </a:r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did you get it from</a:t>
            </a:r>
            <a:r>
              <a:rPr lang="en-US" sz="4800" dirty="0" smtClean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?</a:t>
            </a:r>
          </a:p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 </a:t>
            </a:r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In whose interests do you exercise it? </a:t>
            </a:r>
            <a:endParaRPr lang="en-US" sz="4800" dirty="0" smtClean="0">
              <a:solidFill>
                <a:schemeClr val="bg1">
                  <a:lumMod val="50000"/>
                </a:schemeClr>
              </a:solidFill>
              <a:latin typeface="Garamond"/>
              <a:cs typeface="Garamond"/>
            </a:endParaRPr>
          </a:p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To </a:t>
            </a:r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Garamond"/>
                <a:cs typeface="Garamond"/>
              </a:rPr>
              <a:t>whom are you accountable? </a:t>
            </a:r>
            <a:endParaRPr lang="en-US" sz="4800" dirty="0" smtClean="0">
              <a:solidFill>
                <a:schemeClr val="bg1">
                  <a:lumMod val="50000"/>
                </a:schemeClr>
              </a:solidFill>
              <a:latin typeface="Garamond"/>
              <a:cs typeface="Garamond"/>
            </a:endParaRPr>
          </a:p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rgbClr val="FFFFFF"/>
                </a:solidFill>
                <a:latin typeface="Garamond"/>
                <a:cs typeface="Garamond"/>
              </a:rPr>
              <a:t>And </a:t>
            </a:r>
            <a:r>
              <a:rPr lang="en-US" sz="4800" dirty="0">
                <a:solidFill>
                  <a:srgbClr val="FFFFFF"/>
                </a:solidFill>
                <a:latin typeface="Garamond"/>
                <a:cs typeface="Garamond"/>
              </a:rPr>
              <a:t>how can we get rid of you</a:t>
            </a:r>
            <a:r>
              <a:rPr lang="en-US" sz="4800" dirty="0" smtClean="0">
                <a:solidFill>
                  <a:srgbClr val="FFFFFF"/>
                </a:solidFill>
                <a:latin typeface="Garamond"/>
                <a:cs typeface="Garamond"/>
              </a:rPr>
              <a:t>? </a:t>
            </a:r>
            <a:endParaRPr lang="en-US" sz="4800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922053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3965" y="396755"/>
            <a:ext cx="61071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dirty="0" err="1" smtClean="0">
                <a:solidFill>
                  <a:schemeClr val="bg1"/>
                </a:solidFill>
                <a:latin typeface="Garamond"/>
                <a:cs typeface="Garamond"/>
              </a:rPr>
              <a:t>im</a:t>
            </a:r>
            <a:r>
              <a:rPr lang="en-US" sz="4400" dirty="0" smtClean="0">
                <a:solidFill>
                  <a:schemeClr val="bg1"/>
                </a:solidFill>
                <a:latin typeface="Garamond"/>
                <a:cs typeface="Garamond"/>
              </a:rPr>
              <a:t>/mutable augmentations</a:t>
            </a:r>
            <a:endParaRPr lang="en-US" sz="4400" dirty="0">
              <a:solidFill>
                <a:schemeClr val="bg1"/>
              </a:solidFill>
              <a:latin typeface="Garamond"/>
              <a:cs typeface="Garamo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093" y="5914905"/>
            <a:ext cx="48508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dirty="0" smtClean="0">
                <a:solidFill>
                  <a:schemeClr val="bg1"/>
                </a:solidFill>
                <a:latin typeface="Garamond"/>
                <a:cs typeface="Garamond"/>
              </a:rPr>
              <a:t>[content] [containers]</a:t>
            </a:r>
            <a:endParaRPr lang="en-US" sz="4400" dirty="0">
              <a:solidFill>
                <a:schemeClr val="bg1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291320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0242" y="0"/>
            <a:ext cx="8137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800" dirty="0" smtClean="0">
                <a:solidFill>
                  <a:schemeClr val="bg1">
                    <a:lumMod val="75000"/>
                  </a:schemeClr>
                </a:solidFill>
                <a:latin typeface="Garamond"/>
                <a:cs typeface="Garamond"/>
              </a:rPr>
              <a:t>an </a:t>
            </a:r>
            <a:r>
              <a:rPr lang="en-US" sz="4800" dirty="0" smtClean="0">
                <a:solidFill>
                  <a:srgbClr val="FFFFFF"/>
                </a:solidFill>
                <a:latin typeface="Garamond"/>
                <a:cs typeface="Garamond"/>
              </a:rPr>
              <a:t>informational</a:t>
            </a:r>
            <a:r>
              <a:rPr lang="en-US" sz="4800" dirty="0" smtClean="0">
                <a:solidFill>
                  <a:schemeClr val="bg1">
                    <a:lumMod val="75000"/>
                  </a:schemeClr>
                </a:solidFill>
                <a:latin typeface="Garamond"/>
                <a:cs typeface="Garamond"/>
              </a:rPr>
              <a:t> right to the city</a:t>
            </a:r>
            <a:endParaRPr lang="en-US" sz="4800" dirty="0">
              <a:solidFill>
                <a:schemeClr val="bg1">
                  <a:lumMod val="75000"/>
                </a:schemeClr>
              </a:solidFill>
              <a:latin typeface="Garamond"/>
              <a:cs typeface="Garamon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9816" y="1084570"/>
            <a:ext cx="818374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3000" dirty="0" smtClean="0">
              <a:solidFill>
                <a:srgbClr val="FFFFFF"/>
              </a:solidFill>
              <a:latin typeface="Garamond"/>
              <a:cs typeface="Garamond"/>
            </a:endParaRPr>
          </a:p>
          <a:p>
            <a:pPr algn="l"/>
            <a:r>
              <a:rPr lang="en-US" sz="3000" dirty="0" smtClean="0">
                <a:solidFill>
                  <a:srgbClr val="FFFFFF"/>
                </a:solidFill>
                <a:latin typeface="Garamond"/>
                <a:cs typeface="Garamond"/>
              </a:rPr>
              <a:t>“The </a:t>
            </a:r>
            <a:r>
              <a:rPr lang="en-US" sz="3000" dirty="0">
                <a:solidFill>
                  <a:srgbClr val="FFFFFF"/>
                </a:solidFill>
                <a:latin typeface="Garamond"/>
                <a:cs typeface="Garamond"/>
              </a:rPr>
              <a:t>right to the city is far more than the individual liberty to access urban resources: it is a right to change ourselves by changing the city</a:t>
            </a:r>
            <a:r>
              <a:rPr lang="en-US" sz="3000" dirty="0" smtClean="0">
                <a:solidFill>
                  <a:srgbClr val="FFFFFF"/>
                </a:solidFill>
                <a:latin typeface="Garamond"/>
                <a:cs typeface="Garamond"/>
              </a:rPr>
              <a:t>.” </a:t>
            </a:r>
          </a:p>
          <a:p>
            <a:pPr algn="l"/>
            <a:endParaRPr lang="en-US" sz="3000" dirty="0">
              <a:solidFill>
                <a:srgbClr val="FFFFFF"/>
              </a:solidFill>
              <a:latin typeface="Garamond"/>
              <a:cs typeface="Garamond"/>
            </a:endParaRPr>
          </a:p>
          <a:p>
            <a:pPr algn="l"/>
            <a:r>
              <a:rPr lang="en-US" sz="3000" dirty="0" smtClean="0">
                <a:solidFill>
                  <a:srgbClr val="FFFFFF"/>
                </a:solidFill>
                <a:latin typeface="Garamond"/>
                <a:cs typeface="Garamond"/>
              </a:rPr>
              <a:t>“The </a:t>
            </a:r>
            <a:r>
              <a:rPr lang="en-US" sz="3000" dirty="0">
                <a:solidFill>
                  <a:srgbClr val="FFFFFF"/>
                </a:solidFill>
                <a:latin typeface="Garamond"/>
                <a:cs typeface="Garamond"/>
              </a:rPr>
              <a:t>freedom to make and remake our cities and ourselves is, I want to argue, one of the most precious yet most neglected of our human rights</a:t>
            </a:r>
            <a:r>
              <a:rPr lang="en-US" sz="3000" dirty="0" smtClean="0">
                <a:solidFill>
                  <a:srgbClr val="FFFFFF"/>
                </a:solidFill>
                <a:latin typeface="Garamond"/>
                <a:cs typeface="Garamond"/>
              </a:rPr>
              <a:t>.”</a:t>
            </a:r>
          </a:p>
          <a:p>
            <a:pPr algn="l"/>
            <a:r>
              <a:rPr lang="en-US" sz="3000" dirty="0" smtClean="0">
                <a:solidFill>
                  <a:srgbClr val="FFFFFF"/>
                </a:solidFill>
                <a:latin typeface="Garamond"/>
                <a:cs typeface="Garamond"/>
              </a:rPr>
              <a:t>		</a:t>
            </a:r>
            <a:r>
              <a:rPr lang="en-US" sz="3000" dirty="0">
                <a:solidFill>
                  <a:srgbClr val="FFFFFF"/>
                </a:solidFill>
                <a:latin typeface="Garamond"/>
                <a:cs typeface="Garamond"/>
              </a:rPr>
              <a:t>	</a:t>
            </a:r>
            <a:r>
              <a:rPr lang="en-US" sz="3000" dirty="0" smtClean="0">
                <a:solidFill>
                  <a:srgbClr val="FFFFFF"/>
                </a:solidFill>
                <a:latin typeface="Garamond"/>
                <a:cs typeface="Garamond"/>
              </a:rPr>
              <a:t>		  	- Harvey 2008</a:t>
            </a:r>
            <a:endParaRPr lang="en-US" sz="3000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269186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854E11-DA78-704E-9DD6-142A32DC4007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5" y="0"/>
            <a:ext cx="729191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53476" y="6581005"/>
            <a:ext cx="1792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tllabs.io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asciistreetview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507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07" y="3227441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spcAft>
                <a:spcPts val="600"/>
              </a:spcAft>
            </a:pPr>
            <a:r>
              <a:rPr lang="en-GB" sz="4200" dirty="0" smtClean="0">
                <a:latin typeface="Garamond"/>
                <a:cs typeface="Garamond"/>
              </a:rPr>
              <a:t>Related work:</a:t>
            </a:r>
            <a:r>
              <a:rPr lang="en-GB" sz="4200" dirty="0">
                <a:latin typeface="Garamond"/>
                <a:cs typeface="Garamond"/>
              </a:rPr>
              <a:t/>
            </a:r>
            <a:br>
              <a:rPr lang="en-GB" sz="4200" dirty="0">
                <a:latin typeface="Garamond"/>
                <a:cs typeface="Garamond"/>
              </a:rPr>
            </a:br>
            <a:r>
              <a:rPr lang="en-GB" sz="2600" dirty="0">
                <a:latin typeface="Garamond"/>
                <a:cs typeface="Garamond"/>
              </a:rPr>
              <a:t>Graham, M, R. Schroeder, and G. Taylor. 2013. Re: Search </a:t>
            </a:r>
            <a:r>
              <a:rPr lang="en-GB" sz="2600" i="1" dirty="0">
                <a:latin typeface="Garamond"/>
                <a:cs typeface="Garamond"/>
              </a:rPr>
              <a:t>New Media and Society</a:t>
            </a:r>
            <a:r>
              <a:rPr lang="en-GB" sz="2600" dirty="0">
                <a:latin typeface="Garamond"/>
                <a:cs typeface="Garamond"/>
              </a:rPr>
              <a:t>. 15(8) 1366-1373.</a:t>
            </a:r>
            <a:br>
              <a:rPr lang="en-GB" sz="2600" dirty="0">
                <a:latin typeface="Garamond"/>
                <a:cs typeface="Garamond"/>
              </a:rPr>
            </a:br>
            <a:r>
              <a:rPr lang="en-GB" sz="2600" dirty="0">
                <a:latin typeface="Garamond"/>
                <a:cs typeface="Garamond"/>
              </a:rPr>
              <a:t>Graham, M. 2013. Geography/Internet: Ethereal Alternate Dimensions of Cyberspace or Grounded Augmented Realities</a:t>
            </a:r>
            <a:r>
              <a:rPr lang="en-GB" sz="2600" i="1" dirty="0">
                <a:latin typeface="Garamond"/>
                <a:cs typeface="Garamond"/>
              </a:rPr>
              <a:t>? The Geographical Journal </a:t>
            </a:r>
            <a:r>
              <a:rPr lang="en-GB" sz="2600" dirty="0">
                <a:latin typeface="Garamond"/>
                <a:cs typeface="Garamond"/>
              </a:rPr>
              <a:t>179(2) 177-182.</a:t>
            </a:r>
            <a:br>
              <a:rPr lang="en-GB" sz="2600" dirty="0">
                <a:latin typeface="Garamond"/>
                <a:cs typeface="Garamond"/>
              </a:rPr>
            </a:br>
            <a:r>
              <a:rPr lang="en-GB" sz="2600" dirty="0">
                <a:latin typeface="Garamond"/>
                <a:cs typeface="Garamond"/>
              </a:rPr>
              <a:t>Graham, M. 2013. The Virtual Dimension. In </a:t>
            </a:r>
            <a:r>
              <a:rPr lang="en-GB" sz="2600" i="1" dirty="0">
                <a:latin typeface="Garamond"/>
                <a:cs typeface="Garamond"/>
              </a:rPr>
              <a:t>Global City Challenges: debating a concept, improving the practice</a:t>
            </a:r>
            <a:r>
              <a:rPr lang="en-GB" sz="2600" dirty="0">
                <a:latin typeface="Garamond"/>
                <a:cs typeface="Garamond"/>
              </a:rPr>
              <a:t>. eds. M. </a:t>
            </a:r>
            <a:r>
              <a:rPr lang="en-GB" sz="2600" dirty="0" err="1">
                <a:latin typeface="Garamond"/>
                <a:cs typeface="Garamond"/>
              </a:rPr>
              <a:t>Acuto</a:t>
            </a:r>
            <a:r>
              <a:rPr lang="en-GB" sz="2600" dirty="0">
                <a:latin typeface="Garamond"/>
                <a:cs typeface="Garamond"/>
              </a:rPr>
              <a:t> and W. Steele. London: Palgrave. 117-139.</a:t>
            </a:r>
            <a:br>
              <a:rPr lang="en-GB" sz="2600" dirty="0">
                <a:latin typeface="Garamond"/>
                <a:cs typeface="Garamond"/>
              </a:rPr>
            </a:br>
            <a:r>
              <a:rPr lang="en-GB" sz="2600" dirty="0" err="1">
                <a:latin typeface="Garamond"/>
                <a:cs typeface="Garamond"/>
              </a:rPr>
              <a:t>Zook</a:t>
            </a:r>
            <a:r>
              <a:rPr lang="en-GB" sz="2600" dirty="0">
                <a:latin typeface="Garamond"/>
                <a:cs typeface="Garamond"/>
              </a:rPr>
              <a:t>, M. &amp; M. Graham. 2007. The Creative Reconstruction of the Internet: Google and the Privatization of Cyberspace and </a:t>
            </a:r>
            <a:r>
              <a:rPr lang="en-GB" sz="2600" dirty="0" err="1">
                <a:latin typeface="Garamond"/>
                <a:cs typeface="Garamond"/>
              </a:rPr>
              <a:t>DigiPlace</a:t>
            </a:r>
            <a:r>
              <a:rPr lang="en-GB" sz="2600" dirty="0">
                <a:latin typeface="Garamond"/>
                <a:cs typeface="Garamond"/>
              </a:rPr>
              <a:t>. </a:t>
            </a:r>
            <a:r>
              <a:rPr lang="en-GB" sz="2600" i="1" dirty="0" err="1">
                <a:latin typeface="Garamond"/>
                <a:cs typeface="Garamond"/>
              </a:rPr>
              <a:t>Geoforum</a:t>
            </a:r>
            <a:r>
              <a:rPr lang="en-GB" sz="2600" dirty="0">
                <a:latin typeface="Garamond"/>
                <a:cs typeface="Garamond"/>
              </a:rPr>
              <a:t>, 38, 1322-1343.</a:t>
            </a:r>
            <a:br>
              <a:rPr lang="en-GB" sz="2600" dirty="0">
                <a:latin typeface="Garamond"/>
                <a:cs typeface="Garamond"/>
              </a:rPr>
            </a:br>
            <a:r>
              <a:rPr lang="en-GB" sz="2600" dirty="0" err="1">
                <a:latin typeface="Garamond"/>
                <a:cs typeface="Garamond"/>
              </a:rPr>
              <a:t>Zook</a:t>
            </a:r>
            <a:r>
              <a:rPr lang="en-GB" sz="2600" dirty="0">
                <a:latin typeface="Garamond"/>
                <a:cs typeface="Garamond"/>
              </a:rPr>
              <a:t>, M. &amp; M. Graham. 2007. Mapping </a:t>
            </a:r>
            <a:r>
              <a:rPr lang="en-GB" sz="2600" dirty="0" err="1">
                <a:latin typeface="Garamond"/>
                <a:cs typeface="Garamond"/>
              </a:rPr>
              <a:t>DigiPlace</a:t>
            </a:r>
            <a:r>
              <a:rPr lang="en-GB" sz="2600" dirty="0">
                <a:latin typeface="Garamond"/>
                <a:cs typeface="Garamond"/>
              </a:rPr>
              <a:t>: Geocoded Internet Data and the Representation of Place</a:t>
            </a:r>
            <a:r>
              <a:rPr lang="en-GB" sz="2600" i="1" dirty="0">
                <a:latin typeface="Garamond"/>
                <a:cs typeface="Garamond"/>
              </a:rPr>
              <a:t>. Environment and Planning B: Planning and Design.</a:t>
            </a:r>
            <a:r>
              <a:rPr lang="en-GB" sz="2600" dirty="0">
                <a:latin typeface="Garamond"/>
                <a:cs typeface="Garamond"/>
              </a:rPr>
              <a:t> 34(3) 466 – 482.</a:t>
            </a:r>
            <a:br>
              <a:rPr lang="en-GB" sz="2600" dirty="0">
                <a:latin typeface="Garamond"/>
                <a:cs typeface="Garamond"/>
              </a:rPr>
            </a:br>
            <a:r>
              <a:rPr lang="en-GB" sz="2600" dirty="0" err="1">
                <a:latin typeface="Garamond"/>
                <a:cs typeface="Garamond"/>
              </a:rPr>
              <a:t>Zook</a:t>
            </a:r>
            <a:r>
              <a:rPr lang="en-GB" sz="2600" dirty="0">
                <a:latin typeface="Garamond"/>
                <a:cs typeface="Garamond"/>
              </a:rPr>
              <a:t>, M. &amp; M. Graham. 2007. From Cyberspace to </a:t>
            </a:r>
            <a:r>
              <a:rPr lang="en-GB" sz="2600" dirty="0" err="1">
                <a:latin typeface="Garamond"/>
                <a:cs typeface="Garamond"/>
              </a:rPr>
              <a:t>DigiPlace</a:t>
            </a:r>
            <a:r>
              <a:rPr lang="en-GB" sz="2600" dirty="0">
                <a:latin typeface="Garamond"/>
                <a:cs typeface="Garamond"/>
              </a:rPr>
              <a:t>: Visibility in an Age of Information and Mobility. In </a:t>
            </a:r>
            <a:r>
              <a:rPr lang="en-GB" sz="2600" i="1" dirty="0">
                <a:latin typeface="Garamond"/>
                <a:cs typeface="Garamond"/>
              </a:rPr>
              <a:t>Societies and Cities in the Age of Instant Access</a:t>
            </a:r>
            <a:r>
              <a:rPr lang="en-GB" sz="2600" dirty="0">
                <a:latin typeface="Garamond"/>
                <a:cs typeface="Garamond"/>
              </a:rPr>
              <a:t>. Ed. H. J. Miller. Springer, 231-244.</a:t>
            </a:r>
            <a:br>
              <a:rPr lang="en-GB" sz="2600" dirty="0">
                <a:latin typeface="Garamond"/>
                <a:cs typeface="Garamond"/>
              </a:rPr>
            </a:br>
            <a:r>
              <a:rPr lang="en-GB" sz="4200" dirty="0" smtClean="0">
                <a:latin typeface="Garamond"/>
                <a:cs typeface="Garamond"/>
              </a:rPr>
              <a:t/>
            </a:r>
            <a:br>
              <a:rPr lang="en-GB" sz="4200" dirty="0" smtClean="0">
                <a:latin typeface="Garamond"/>
                <a:cs typeface="Garamond"/>
              </a:rPr>
            </a:br>
            <a:endParaRPr lang="en-GB" sz="42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263722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4852" y="149859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4200" dirty="0" smtClean="0">
                <a:latin typeface="Garamond"/>
                <a:cs typeface="Garamond"/>
              </a:rPr>
              <a:t>thank you</a:t>
            </a:r>
            <a:endParaRPr lang="en-GB" sz="4200" dirty="0">
              <a:latin typeface="Garamond"/>
              <a:cs typeface="Garamon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33296" y="5783509"/>
            <a:ext cx="4432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smtClean="0">
                <a:latin typeface="Garamond"/>
                <a:cs typeface="Garamond"/>
              </a:rPr>
              <a:t>Mark Graham and Joe Shaw</a:t>
            </a:r>
          </a:p>
          <a:p>
            <a:pPr algn="l"/>
            <a:r>
              <a:rPr lang="en-GB" dirty="0" smtClean="0">
                <a:latin typeface="Garamond"/>
                <a:cs typeface="Garamond"/>
              </a:rPr>
              <a:t>Oxford Internet Institute</a:t>
            </a:r>
          </a:p>
          <a:p>
            <a:pPr algn="l"/>
            <a:r>
              <a:rPr lang="en-GB" dirty="0" smtClean="0">
                <a:latin typeface="Garamond"/>
                <a:cs typeface="Garamond"/>
              </a:rPr>
              <a:t>University of Oxford</a:t>
            </a:r>
          </a:p>
        </p:txBody>
      </p:sp>
    </p:spTree>
    <p:extLst>
      <p:ext uri="{BB962C8B-B14F-4D97-AF65-F5344CB8AC3E}">
        <p14:creationId xmlns:p14="http://schemas.microsoft.com/office/powerpoint/2010/main" val="384449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5617711" y="0"/>
            <a:ext cx="3526289" cy="572029"/>
          </a:xfrm>
        </p:spPr>
        <p:txBody>
          <a:bodyPr/>
          <a:lstStyle/>
          <a:p>
            <a:pPr algn="r"/>
            <a:r>
              <a:rPr lang="en-US" sz="3400" dirty="0" smtClean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augmented realities</a:t>
            </a:r>
            <a:endParaRPr lang="en-US" sz="3400" dirty="0">
              <a:solidFill>
                <a:schemeClr val="bg1">
                  <a:lumMod val="95000"/>
                </a:schemeClr>
              </a:solidFill>
              <a:latin typeface="Garamond"/>
              <a:cs typeface="Garamond"/>
            </a:endParaRPr>
          </a:p>
        </p:txBody>
      </p:sp>
      <p:pic>
        <p:nvPicPr>
          <p:cNvPr id="3075" name="Content Placeholder 3" descr="cyberscap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65150" y="838200"/>
            <a:ext cx="10071100" cy="6019800"/>
          </a:xfrm>
        </p:spPr>
      </p:pic>
    </p:spTree>
    <p:extLst>
      <p:ext uri="{BB962C8B-B14F-4D97-AF65-F5344CB8AC3E}">
        <p14:creationId xmlns:p14="http://schemas.microsoft.com/office/powerpoint/2010/main" val="1605163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iphyq2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15" y="3174"/>
            <a:ext cx="9080309" cy="608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6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854E11-DA78-704E-9DD6-142A32DC4007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5" y="0"/>
            <a:ext cx="729191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53476" y="6581005"/>
            <a:ext cx="1792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tllabs.io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asciistreetview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2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3-04 at 16.07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2111633"/>
            <a:ext cx="5026025" cy="198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61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Echo">
  <a:themeElements>
    <a:clrScheme name="1_Echo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1_Ech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>
            <a:alpha val="4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>
            <a:alpha val="4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E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ii">
  <a:themeElements>
    <a:clrScheme name="oi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i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i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i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i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i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i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i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i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i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i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i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i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i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Return on investment of the recruiting process presentation</Template>
  <TotalTime>83157</TotalTime>
  <Words>429</Words>
  <Application>Microsoft Macintosh PowerPoint</Application>
  <PresentationFormat>On-screen Show (4:3)</PresentationFormat>
  <Paragraphs>95</Paragraphs>
  <Slides>53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1_Echo</vt:lpstr>
      <vt:lpstr>oii</vt:lpstr>
      <vt:lpstr>Office Theme</vt:lpstr>
      <vt:lpstr>code, content, and control    global geographies of digital participation and representation</vt:lpstr>
      <vt:lpstr>PowerPoint Presentation</vt:lpstr>
      <vt:lpstr>PowerPoint Presentation</vt:lpstr>
      <vt:lpstr>PowerPoint Presentation</vt:lpstr>
      <vt:lpstr>PowerPoint Presentation</vt:lpstr>
      <vt:lpstr>augmented realities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Related work: Graham, M, R. Schroeder, and G. Taylor. 2013. Re: Search New Media and Society. 15(8) 1366-1373. Graham, M. 2013. Geography/Internet: Ethereal Alternate Dimensions of Cyberspace or Grounded Augmented Realities? The Geographical Journal 179(2) 177-182. Graham, M. 2013. The Virtual Dimension. In Global City Challenges: debating a concept, improving the practice. eds. M. Acuto and W. Steele. London: Palgrave. 117-139. Zook, M. &amp; M. Graham. 2007. The Creative Reconstruction of the Internet: Google and the Privatization of Cyberspace and DigiPlace. Geoforum, 38, 1322-1343. Zook, M. &amp; M. Graham. 2007. Mapping DigiPlace: Geocoded Internet Data and the Representation of Place. Environment and Planning B: Planning and Design. 34(3) 466 – 482. Zook, M. &amp; M. Graham. 2007. From Cyberspace to DigiPlace: Visibility in an Age of Information and Mobility. In Societies and Cities in the Age of Instant Access. Ed. H. J. Miller. Springer, 231-244.  </vt:lpstr>
      <vt:lpstr>thank you</vt:lpstr>
    </vt:vector>
  </TitlesOfParts>
  <Manager/>
  <Company>TCD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Themes,  Activities and Outputs </dc:title>
  <dc:subject/>
  <dc:creator>Mark Graham</dc:creator>
  <cp:keywords/>
  <dc:description/>
  <cp:lastModifiedBy>Mark Graham</cp:lastModifiedBy>
  <cp:revision>372</cp:revision>
  <dcterms:created xsi:type="dcterms:W3CDTF">2009-02-27T00:07:53Z</dcterms:created>
  <dcterms:modified xsi:type="dcterms:W3CDTF">2015-03-04T19:50:44Z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TC012304801033</vt:lpwstr>
  </property>
</Properties>
</file>